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A42842-FC71-4314-BAD7-A09B401D734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E2D8EA-DDBE-420E-AE43-C605A049F2F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Bundesrepublik</a:t>
            </a:r>
            <a:r>
              <a:rPr lang="en-US" dirty="0" smtClean="0"/>
              <a:t> Deutschland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93467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Hier</a:t>
            </a:r>
            <a:r>
              <a:rPr lang="en-US" sz="1200" dirty="0" smtClean="0"/>
              <a:t> </a:t>
            </a:r>
            <a:r>
              <a:rPr lang="en-US" sz="1200" dirty="0" err="1" smtClean="0"/>
              <a:t>ist</a:t>
            </a:r>
            <a:r>
              <a:rPr lang="en-US" sz="1200" dirty="0" smtClean="0"/>
              <a:t> </a:t>
            </a:r>
            <a:r>
              <a:rPr lang="en-US" sz="1200" dirty="0" err="1" smtClean="0"/>
              <a:t>eine</a:t>
            </a:r>
            <a:r>
              <a:rPr lang="en-US" sz="1200" dirty="0" smtClean="0"/>
              <a:t> </a:t>
            </a:r>
            <a:r>
              <a:rPr lang="en-US" sz="1200" dirty="0" err="1" smtClean="0"/>
              <a:t>tolle</a:t>
            </a:r>
            <a:r>
              <a:rPr lang="en-US" sz="1200" dirty="0" smtClean="0"/>
              <a:t> </a:t>
            </a:r>
            <a:r>
              <a:rPr lang="en-US" sz="1200" dirty="0" err="1" smtClean="0"/>
              <a:t>Webseite</a:t>
            </a:r>
            <a:r>
              <a:rPr lang="en-US" sz="1200" dirty="0" smtClean="0"/>
              <a:t> um </a:t>
            </a:r>
            <a:r>
              <a:rPr lang="en-US" sz="1200" dirty="0" err="1" smtClean="0"/>
              <a:t>mehr</a:t>
            </a:r>
            <a:r>
              <a:rPr lang="en-US" sz="1200" dirty="0" smtClean="0"/>
              <a:t> </a:t>
            </a:r>
            <a:r>
              <a:rPr lang="en-US" sz="1200" dirty="0" err="1" smtClean="0"/>
              <a:t>ueber</a:t>
            </a:r>
            <a:r>
              <a:rPr lang="en-US" sz="1200" dirty="0" smtClean="0"/>
              <a:t> die </a:t>
            </a:r>
            <a:r>
              <a:rPr lang="en-US" sz="1200" dirty="0" err="1" smtClean="0"/>
              <a:t>Bundeslaender</a:t>
            </a:r>
            <a:r>
              <a:rPr lang="en-US" sz="1200" dirty="0" smtClean="0"/>
              <a:t> </a:t>
            </a:r>
            <a:r>
              <a:rPr lang="en-US" sz="1200" dirty="0" err="1" smtClean="0"/>
              <a:t>zu</a:t>
            </a:r>
            <a:r>
              <a:rPr lang="en-US" sz="1200" dirty="0" smtClean="0"/>
              <a:t> </a:t>
            </a:r>
            <a:r>
              <a:rPr lang="en-US" sz="1200" dirty="0" err="1" smtClean="0"/>
              <a:t>lernen</a:t>
            </a:r>
            <a:r>
              <a:rPr lang="en-US" sz="1200" dirty="0" smtClean="0"/>
              <a:t>:  http://www.calli-clever.de/themen-uebersicht/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Niedersachsen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Hannover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8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Niedersachsen </a:t>
            </a:r>
            <a:r>
              <a:rPr lang="en-US" sz="1800" dirty="0" err="1" smtClean="0"/>
              <a:t>ist</a:t>
            </a:r>
            <a:r>
              <a:rPr lang="en-US" sz="1800" dirty="0" smtClean="0"/>
              <a:t> das </a:t>
            </a:r>
            <a:r>
              <a:rPr lang="en-US" sz="1800" dirty="0" err="1" smtClean="0"/>
              <a:t>zweitgr</a:t>
            </a:r>
            <a:r>
              <a:rPr lang="en-US" sz="1800" dirty="0" err="1"/>
              <a:t>ö</a:t>
            </a:r>
            <a:r>
              <a:rPr lang="en-US" sz="1800" dirty="0" err="1" smtClean="0"/>
              <a:t>sste</a:t>
            </a:r>
            <a:r>
              <a:rPr lang="en-US" sz="1800" dirty="0" smtClean="0"/>
              <a:t> </a:t>
            </a:r>
            <a:r>
              <a:rPr lang="en-US" sz="1800" dirty="0" err="1" smtClean="0"/>
              <a:t>Bundesland</a:t>
            </a:r>
            <a:r>
              <a:rPr lang="en-US" sz="1800" dirty="0" smtClean="0"/>
              <a:t> </a:t>
            </a:r>
            <a:r>
              <a:rPr lang="en-US" sz="1800" dirty="0" err="1" smtClean="0"/>
              <a:t>Deutschlands</a:t>
            </a:r>
            <a:r>
              <a:rPr lang="en-US" sz="1800" dirty="0" smtClean="0"/>
              <a:t>.  Die Niedersachsen </a:t>
            </a:r>
            <a:r>
              <a:rPr lang="en-US" sz="1800" dirty="0" err="1" smtClean="0"/>
              <a:t>lieben</a:t>
            </a:r>
            <a:r>
              <a:rPr lang="en-US" sz="1800" dirty="0" smtClean="0"/>
              <a:t> </a:t>
            </a:r>
            <a:r>
              <a:rPr lang="en-US" sz="1800" dirty="0" err="1" smtClean="0"/>
              <a:t>Pferde</a:t>
            </a:r>
            <a:r>
              <a:rPr lang="en-US" sz="1800" dirty="0" smtClean="0"/>
              <a:t> und </a:t>
            </a:r>
            <a:r>
              <a:rPr lang="en-US" sz="1800" dirty="0" err="1" smtClean="0"/>
              <a:t>haben</a:t>
            </a:r>
            <a:r>
              <a:rPr lang="en-US" sz="1800" dirty="0" smtClean="0"/>
              <a:t> die </a:t>
            </a:r>
            <a:r>
              <a:rPr lang="en-US" sz="1800" dirty="0" err="1" smtClean="0"/>
              <a:t>erfolgreichsten</a:t>
            </a:r>
            <a:r>
              <a:rPr lang="en-US" sz="1800" dirty="0" smtClean="0"/>
              <a:t> </a:t>
            </a:r>
            <a:r>
              <a:rPr lang="en-US" sz="1800" dirty="0" err="1" smtClean="0"/>
              <a:t>Sportpferde</a:t>
            </a:r>
            <a:r>
              <a:rPr lang="en-US" sz="1800" dirty="0" smtClean="0"/>
              <a:t> in Deutschland.  </a:t>
            </a:r>
            <a:r>
              <a:rPr lang="en-US" sz="1800" dirty="0" err="1" smtClean="0"/>
              <a:t>Sie</a:t>
            </a:r>
            <a:r>
              <a:rPr lang="en-US" sz="1800" dirty="0" smtClean="0"/>
              <a:t> </a:t>
            </a:r>
            <a:r>
              <a:rPr lang="en-US" sz="1800" dirty="0" err="1" smtClean="0"/>
              <a:t>heissen</a:t>
            </a:r>
            <a:r>
              <a:rPr lang="en-US" sz="1800" dirty="0" smtClean="0"/>
              <a:t> die </a:t>
            </a:r>
            <a:r>
              <a:rPr lang="en-US" sz="1800" dirty="0" err="1" smtClean="0"/>
              <a:t>Hannoveraner</a:t>
            </a:r>
            <a:r>
              <a:rPr lang="en-US" sz="1800" dirty="0" smtClean="0"/>
              <a:t>.  Hannover </a:t>
            </a:r>
            <a:r>
              <a:rPr lang="en-US" sz="1800" dirty="0" err="1" smtClean="0"/>
              <a:t>ist</a:t>
            </a:r>
            <a:r>
              <a:rPr lang="en-US" sz="1800" dirty="0" smtClean="0"/>
              <a:t> die </a:t>
            </a:r>
            <a:r>
              <a:rPr lang="en-US" sz="1800" dirty="0" err="1" smtClean="0"/>
              <a:t>grösste</a:t>
            </a:r>
            <a:r>
              <a:rPr lang="en-US" sz="1800" dirty="0" smtClean="0"/>
              <a:t> </a:t>
            </a:r>
            <a:r>
              <a:rPr lang="en-US" sz="1800" dirty="0" err="1" smtClean="0"/>
              <a:t>Stadt</a:t>
            </a:r>
            <a:r>
              <a:rPr lang="en-US" sz="1800" dirty="0" smtClean="0"/>
              <a:t> in Niedersachsen und </a:t>
            </a:r>
            <a:r>
              <a:rPr lang="en-US" sz="1800" dirty="0" err="1" smtClean="0"/>
              <a:t>jedes</a:t>
            </a:r>
            <a:r>
              <a:rPr lang="en-US" sz="1800" dirty="0" smtClean="0"/>
              <a:t> </a:t>
            </a:r>
            <a:r>
              <a:rPr lang="en-US" sz="1800" dirty="0" err="1" smtClean="0"/>
              <a:t>Jahr</a:t>
            </a:r>
            <a:r>
              <a:rPr lang="en-US" sz="1800" dirty="0" smtClean="0"/>
              <a:t> </a:t>
            </a:r>
            <a:r>
              <a:rPr lang="en-US" sz="1800" dirty="0" err="1" smtClean="0"/>
              <a:t>findet</a:t>
            </a:r>
            <a:r>
              <a:rPr lang="en-US" sz="1800" dirty="0" smtClean="0"/>
              <a:t> </a:t>
            </a:r>
            <a:r>
              <a:rPr lang="en-US" sz="1800" dirty="0" err="1" smtClean="0"/>
              <a:t>hier</a:t>
            </a:r>
            <a:r>
              <a:rPr lang="en-US" sz="1800" dirty="0" smtClean="0"/>
              <a:t> </a:t>
            </a:r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grosse</a:t>
            </a:r>
            <a:r>
              <a:rPr lang="en-US" sz="1800" dirty="0" smtClean="0"/>
              <a:t> </a:t>
            </a:r>
            <a:r>
              <a:rPr lang="en-US" sz="1800" dirty="0" err="1" smtClean="0"/>
              <a:t>Computermesse</a:t>
            </a:r>
            <a:r>
              <a:rPr lang="en-US" sz="1800" dirty="0" smtClean="0"/>
              <a:t> (</a:t>
            </a:r>
            <a:r>
              <a:rPr lang="en-US" sz="1800" dirty="0" err="1" smtClean="0"/>
              <a:t>CeBit</a:t>
            </a:r>
            <a:r>
              <a:rPr lang="en-US" sz="1800" dirty="0" smtClean="0"/>
              <a:t>) </a:t>
            </a:r>
            <a:r>
              <a:rPr lang="en-US" sz="1800" dirty="0" err="1" smtClean="0"/>
              <a:t>statt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53" b="1453"/>
          <a:stretch>
            <a:fillRect/>
          </a:stretch>
        </p:blipFill>
        <p:spPr bwMode="auto">
          <a:xfrm>
            <a:off x="5200649" y="609600"/>
            <a:ext cx="3667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838200"/>
            <a:ext cx="1743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76600"/>
            <a:ext cx="3733799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276600"/>
            <a:ext cx="33194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5257800"/>
            <a:ext cx="1162050" cy="10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Nordrhein-Westfalen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Duesseldorf</a:t>
            </a:r>
            <a:r>
              <a:rPr lang="en-US" dirty="0" smtClean="0"/>
              <a:t>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18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Nordrhein-Westfalen hat die </a:t>
            </a:r>
            <a:r>
              <a:rPr lang="en-US" sz="1800" dirty="0" err="1" smtClean="0"/>
              <a:t>meisten</a:t>
            </a:r>
            <a:r>
              <a:rPr lang="en-US" sz="1800" dirty="0" smtClean="0"/>
              <a:t> </a:t>
            </a:r>
            <a:r>
              <a:rPr lang="en-US" sz="1800" dirty="0" err="1" smtClean="0"/>
              <a:t>Einwohner</a:t>
            </a:r>
            <a:r>
              <a:rPr lang="en-US" sz="1800" dirty="0" smtClean="0"/>
              <a:t> von den </a:t>
            </a:r>
            <a:r>
              <a:rPr lang="en-US" sz="1800" dirty="0" err="1" smtClean="0"/>
              <a:t>ganzen</a:t>
            </a:r>
            <a:r>
              <a:rPr lang="en-US" sz="1800" dirty="0" smtClean="0"/>
              <a:t> </a:t>
            </a:r>
            <a:r>
              <a:rPr lang="en-US" sz="1800" dirty="0" err="1" smtClean="0"/>
              <a:t>Bundesl</a:t>
            </a:r>
            <a:r>
              <a:rPr lang="en-US" sz="1800" dirty="0" err="1"/>
              <a:t>ä</a:t>
            </a:r>
            <a:r>
              <a:rPr lang="en-US" sz="1800" dirty="0" err="1" smtClean="0"/>
              <a:t>ndern</a:t>
            </a:r>
            <a:r>
              <a:rPr lang="en-US" sz="1800" dirty="0" smtClean="0"/>
              <a:t> </a:t>
            </a:r>
            <a:r>
              <a:rPr lang="en-US" sz="1800" dirty="0" smtClean="0"/>
              <a:t>in Deutschland. Es </a:t>
            </a:r>
            <a:r>
              <a:rPr lang="en-US" sz="1800" dirty="0" err="1" smtClean="0"/>
              <a:t>gibt</a:t>
            </a:r>
            <a:r>
              <a:rPr lang="en-US" sz="1800" dirty="0" smtClean="0"/>
              <a:t> </a:t>
            </a:r>
            <a:r>
              <a:rPr lang="en-US" sz="1800" dirty="0" err="1" smtClean="0"/>
              <a:t>viel</a:t>
            </a:r>
            <a:r>
              <a:rPr lang="en-US" sz="1800" dirty="0" smtClean="0"/>
              <a:t> </a:t>
            </a:r>
            <a:r>
              <a:rPr lang="en-US" sz="1800" dirty="0" err="1" smtClean="0"/>
              <a:t>Wasser</a:t>
            </a:r>
            <a:r>
              <a:rPr lang="en-US" sz="1800" dirty="0" smtClean="0"/>
              <a:t> (</a:t>
            </a:r>
            <a:r>
              <a:rPr lang="en-US" sz="1800" dirty="0" err="1" smtClean="0"/>
              <a:t>Fluesse</a:t>
            </a:r>
            <a:r>
              <a:rPr lang="en-US" sz="1800" dirty="0" smtClean="0"/>
              <a:t> und </a:t>
            </a:r>
            <a:r>
              <a:rPr lang="en-US" sz="1800" dirty="0" err="1" smtClean="0"/>
              <a:t>Baeche</a:t>
            </a:r>
            <a:r>
              <a:rPr lang="en-US" sz="1800" dirty="0" smtClean="0"/>
              <a:t>) in </a:t>
            </a:r>
            <a:r>
              <a:rPr lang="en-US" sz="1800" dirty="0" err="1" smtClean="0"/>
              <a:t>diesem</a:t>
            </a:r>
            <a:r>
              <a:rPr lang="en-US" sz="1800" dirty="0" smtClean="0"/>
              <a:t> </a:t>
            </a:r>
            <a:r>
              <a:rPr lang="en-US" sz="1800" dirty="0" err="1" smtClean="0"/>
              <a:t>Bundesland</a:t>
            </a:r>
            <a:r>
              <a:rPr lang="en-US" sz="1800" dirty="0" smtClean="0"/>
              <a:t>.  </a:t>
            </a: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kleinste</a:t>
            </a:r>
            <a:r>
              <a:rPr lang="en-US" sz="1800" dirty="0" smtClean="0"/>
              <a:t> </a:t>
            </a:r>
            <a:r>
              <a:rPr lang="en-US" sz="1800" dirty="0" err="1" smtClean="0"/>
              <a:t>Fluss</a:t>
            </a:r>
            <a:r>
              <a:rPr lang="en-US" sz="1800" dirty="0" smtClean="0"/>
              <a:t> </a:t>
            </a:r>
            <a:r>
              <a:rPr lang="en-US" sz="1800" dirty="0" err="1" smtClean="0"/>
              <a:t>Deutschlands</a:t>
            </a:r>
            <a:r>
              <a:rPr lang="en-US" sz="1800" dirty="0" smtClean="0"/>
              <a:t> </a:t>
            </a:r>
            <a:r>
              <a:rPr lang="en-US" sz="1800" dirty="0" err="1" smtClean="0"/>
              <a:t>fliesst</a:t>
            </a:r>
            <a:r>
              <a:rPr lang="en-US" sz="1800" dirty="0" smtClean="0"/>
              <a:t> in </a:t>
            </a:r>
            <a:r>
              <a:rPr lang="en-US" sz="1800" dirty="0" err="1" smtClean="0"/>
              <a:t>der</a:t>
            </a:r>
            <a:r>
              <a:rPr lang="en-US" sz="1800" dirty="0" smtClean="0"/>
              <a:t> </a:t>
            </a:r>
            <a:r>
              <a:rPr lang="en-US" sz="1800" dirty="0" err="1" smtClean="0"/>
              <a:t>Stadt</a:t>
            </a:r>
            <a:r>
              <a:rPr lang="en-US" sz="1800" dirty="0" smtClean="0"/>
              <a:t> Paderborn und </a:t>
            </a:r>
            <a:r>
              <a:rPr lang="en-US" sz="1800" dirty="0" err="1" smtClean="0"/>
              <a:t>heisst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 Paderborn.  </a:t>
            </a:r>
            <a:r>
              <a:rPr lang="en-US" sz="1800" dirty="0" err="1" smtClean="0"/>
              <a:t>Beide</a:t>
            </a:r>
            <a:r>
              <a:rPr lang="en-US" sz="1800" dirty="0" smtClean="0"/>
              <a:t> </a:t>
            </a:r>
            <a:r>
              <a:rPr lang="en-US" sz="1800" dirty="0" smtClean="0"/>
              <a:t>K</a:t>
            </a:r>
            <a:r>
              <a:rPr lang="en-US" sz="1800" dirty="0"/>
              <a:t>ö</a:t>
            </a:r>
            <a:r>
              <a:rPr lang="en-US" sz="1800" dirty="0" smtClean="0"/>
              <a:t>ln </a:t>
            </a:r>
            <a:r>
              <a:rPr lang="en-US" sz="1800" dirty="0" smtClean="0"/>
              <a:t>und </a:t>
            </a:r>
            <a:r>
              <a:rPr lang="en-US" sz="1800" dirty="0" smtClean="0"/>
              <a:t>D</a:t>
            </a:r>
            <a:r>
              <a:rPr lang="en-US" sz="1800" dirty="0" smtClean="0"/>
              <a:t>ü</a:t>
            </a:r>
            <a:r>
              <a:rPr lang="en-US" sz="1800" dirty="0" smtClean="0"/>
              <a:t>sseldorf </a:t>
            </a:r>
            <a:r>
              <a:rPr lang="en-US" sz="1800" dirty="0" err="1" smtClean="0"/>
              <a:t>sind</a:t>
            </a:r>
            <a:r>
              <a:rPr lang="en-US" sz="1800" dirty="0" smtClean="0"/>
              <a:t> </a:t>
            </a:r>
            <a:r>
              <a:rPr lang="en-US" sz="1800" dirty="0" err="1" smtClean="0"/>
              <a:t>bekannt</a:t>
            </a:r>
            <a:r>
              <a:rPr lang="en-US" sz="1800" dirty="0" smtClean="0"/>
              <a:t> </a:t>
            </a:r>
            <a:r>
              <a:rPr lang="en-US" sz="1800" dirty="0" err="1" smtClean="0"/>
              <a:t>durch</a:t>
            </a:r>
            <a:r>
              <a:rPr lang="en-US" sz="1800" dirty="0" smtClean="0"/>
              <a:t> </a:t>
            </a:r>
            <a:r>
              <a:rPr lang="en-US" sz="1800" dirty="0" err="1" smtClean="0"/>
              <a:t>ihren</a:t>
            </a:r>
            <a:r>
              <a:rPr lang="en-US" sz="1800" dirty="0" smtClean="0"/>
              <a:t> </a:t>
            </a:r>
            <a:r>
              <a:rPr lang="en-US" sz="1800" dirty="0" err="1" smtClean="0"/>
              <a:t>Karneval</a:t>
            </a:r>
            <a:r>
              <a:rPr lang="en-US" sz="1800" dirty="0" smtClean="0"/>
              <a:t>!  “</a:t>
            </a:r>
            <a:r>
              <a:rPr lang="en-US" sz="1800" dirty="0" err="1" smtClean="0"/>
              <a:t>K</a:t>
            </a:r>
            <a:r>
              <a:rPr lang="en-US" sz="1800" dirty="0" err="1"/>
              <a:t>ö</a:t>
            </a:r>
            <a:r>
              <a:rPr lang="en-US" sz="1800" dirty="0" err="1" smtClean="0"/>
              <a:t>lle</a:t>
            </a:r>
            <a:r>
              <a:rPr lang="en-US" sz="1800" dirty="0" smtClean="0"/>
              <a:t> </a:t>
            </a:r>
            <a:r>
              <a:rPr lang="en-US" sz="1800" dirty="0" err="1" smtClean="0"/>
              <a:t>Alaaf</a:t>
            </a:r>
            <a:r>
              <a:rPr lang="en-US" sz="1800" dirty="0" smtClean="0"/>
              <a:t>!”  “</a:t>
            </a:r>
            <a:r>
              <a:rPr lang="en-US" sz="1800" dirty="0" err="1" smtClean="0"/>
              <a:t>Helau</a:t>
            </a:r>
            <a:r>
              <a:rPr lang="en-US" sz="1800" dirty="0" smtClean="0"/>
              <a:t>!”</a:t>
            </a:r>
            <a:endParaRPr lang="en-US" sz="1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416" r="4416"/>
          <a:stretch>
            <a:fillRect/>
          </a:stretch>
        </p:blipFill>
        <p:spPr bwMode="auto">
          <a:xfrm>
            <a:off x="6038849" y="609600"/>
            <a:ext cx="2828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667000"/>
            <a:ext cx="1541253" cy="214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20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33400"/>
            <a:ext cx="2895600" cy="21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733800"/>
            <a:ext cx="192117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95600" y="2895600"/>
            <a:ext cx="3004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Oben</a:t>
            </a:r>
            <a:r>
              <a:rPr lang="en-US" sz="1000" dirty="0" smtClean="0"/>
              <a:t>:  </a:t>
            </a:r>
            <a:r>
              <a:rPr lang="en-US" sz="1000" dirty="0" err="1" smtClean="0"/>
              <a:t>Duesseldorf</a:t>
            </a:r>
            <a:endParaRPr lang="en-US" sz="1000" dirty="0" smtClean="0"/>
          </a:p>
          <a:p>
            <a:r>
              <a:rPr lang="en-US" sz="1000" dirty="0" err="1" smtClean="0"/>
              <a:t>Nach</a:t>
            </a:r>
            <a:r>
              <a:rPr lang="en-US" sz="1000" dirty="0" smtClean="0"/>
              <a:t> </a:t>
            </a:r>
            <a:r>
              <a:rPr lang="en-US" sz="1000" dirty="0" err="1" smtClean="0"/>
              <a:t>Rechts</a:t>
            </a:r>
            <a:r>
              <a:rPr lang="en-US" sz="1000" dirty="0" smtClean="0"/>
              <a:t>:  </a:t>
            </a:r>
            <a:r>
              <a:rPr lang="en-US" sz="1000" dirty="0" err="1" smtClean="0"/>
              <a:t>Karneval</a:t>
            </a:r>
            <a:r>
              <a:rPr lang="en-US" sz="1000" dirty="0" smtClean="0"/>
              <a:t> in </a:t>
            </a:r>
            <a:r>
              <a:rPr lang="en-US" sz="1000" dirty="0" err="1" smtClean="0"/>
              <a:t>Koeln</a:t>
            </a:r>
            <a:endParaRPr lang="en-US" sz="1000" dirty="0" smtClean="0"/>
          </a:p>
          <a:p>
            <a:r>
              <a:rPr lang="en-US" sz="1000" dirty="0" err="1" smtClean="0"/>
              <a:t>Unten</a:t>
            </a:r>
            <a:r>
              <a:rPr lang="en-US" sz="1000" dirty="0" smtClean="0"/>
              <a:t>:  </a:t>
            </a:r>
            <a:r>
              <a:rPr lang="en-US" sz="1000" dirty="0" err="1" smtClean="0"/>
              <a:t>der</a:t>
            </a:r>
            <a:r>
              <a:rPr lang="en-US" sz="1000" dirty="0" smtClean="0"/>
              <a:t> </a:t>
            </a:r>
            <a:r>
              <a:rPr lang="en-US" sz="1000" dirty="0" err="1" smtClean="0"/>
              <a:t>Rhein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Brandenburg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Potsdam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2,6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Brandenburg </a:t>
            </a:r>
            <a:r>
              <a:rPr lang="en-US" sz="1800" dirty="0" err="1" smtClean="0"/>
              <a:t>liegt</a:t>
            </a:r>
            <a:r>
              <a:rPr lang="en-US" sz="1800" dirty="0" smtClean="0"/>
              <a:t>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Nordosten</a:t>
            </a:r>
            <a:r>
              <a:rPr lang="en-US" sz="1800" dirty="0" smtClean="0"/>
              <a:t> von Deutschland.  Die </a:t>
            </a:r>
            <a:r>
              <a:rPr lang="en-US" sz="1800" dirty="0" err="1" smtClean="0"/>
              <a:t>Landeshauptstadt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 Potsdam und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bekannt</a:t>
            </a:r>
            <a:r>
              <a:rPr lang="en-US" sz="1800" dirty="0" smtClean="0"/>
              <a:t> </a:t>
            </a:r>
            <a:r>
              <a:rPr lang="en-US" sz="1800" dirty="0" err="1" smtClean="0"/>
              <a:t>als</a:t>
            </a:r>
            <a:r>
              <a:rPr lang="en-US" sz="1800" dirty="0" smtClean="0"/>
              <a:t> </a:t>
            </a:r>
            <a:r>
              <a:rPr lang="en-US" sz="1800" dirty="0" err="1" smtClean="0"/>
              <a:t>Stadt</a:t>
            </a:r>
            <a:r>
              <a:rPr lang="en-US" sz="1800" dirty="0" smtClean="0"/>
              <a:t> der </a:t>
            </a:r>
            <a:r>
              <a:rPr lang="en-US" sz="1800"/>
              <a:t>Schlösser</a:t>
            </a:r>
            <a:r>
              <a:rPr lang="en-US" sz="1800" dirty="0"/>
              <a:t> </a:t>
            </a:r>
            <a:r>
              <a:rPr lang="en-US" sz="1800" dirty="0" smtClean="0"/>
              <a:t>und </a:t>
            </a:r>
            <a:r>
              <a:rPr lang="en-US" sz="1800" dirty="0" err="1" smtClean="0"/>
              <a:t>Gaerten</a:t>
            </a:r>
            <a:r>
              <a:rPr lang="en-US" sz="1800" dirty="0" smtClean="0"/>
              <a:t>.  Am </a:t>
            </a:r>
            <a:r>
              <a:rPr lang="en-US" sz="1800" dirty="0" err="1" smtClean="0"/>
              <a:t>bekanntesten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 das </a:t>
            </a:r>
            <a:r>
              <a:rPr lang="en-US" sz="1800" dirty="0" err="1" smtClean="0"/>
              <a:t>Schloss</a:t>
            </a:r>
            <a:r>
              <a:rPr lang="en-US" sz="1800" dirty="0" smtClean="0"/>
              <a:t> </a:t>
            </a:r>
            <a:r>
              <a:rPr lang="en-US" sz="1800" dirty="0" err="1" smtClean="0"/>
              <a:t>Sanssouci</a:t>
            </a:r>
            <a:r>
              <a:rPr lang="en-US" sz="1800" dirty="0" smtClean="0"/>
              <a:t>.  In Potsdam </a:t>
            </a:r>
            <a:r>
              <a:rPr lang="en-US" sz="1800" dirty="0" err="1" smtClean="0"/>
              <a:t>gibt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 das Studio </a:t>
            </a:r>
            <a:r>
              <a:rPr lang="en-US" sz="1800" dirty="0" err="1" smtClean="0"/>
              <a:t>Babelsberg</a:t>
            </a:r>
            <a:r>
              <a:rPr lang="en-US" sz="1800" dirty="0" smtClean="0"/>
              <a:t>, </a:t>
            </a:r>
            <a:r>
              <a:rPr lang="en-US" sz="1800" dirty="0" err="1" smtClean="0"/>
              <a:t>wo</a:t>
            </a:r>
            <a:r>
              <a:rPr lang="en-US" sz="1800" dirty="0" smtClean="0"/>
              <a:t> </a:t>
            </a:r>
            <a:r>
              <a:rPr lang="en-US" sz="1800" dirty="0" err="1" smtClean="0"/>
              <a:t>viele</a:t>
            </a:r>
            <a:r>
              <a:rPr lang="en-US" sz="1800" dirty="0" smtClean="0"/>
              <a:t> </a:t>
            </a:r>
            <a:r>
              <a:rPr lang="en-US" sz="1800" dirty="0" err="1" smtClean="0"/>
              <a:t>Filme</a:t>
            </a:r>
            <a:r>
              <a:rPr lang="en-US" sz="1800" dirty="0" smtClean="0"/>
              <a:t> und </a:t>
            </a:r>
            <a:r>
              <a:rPr lang="en-US" sz="1800" dirty="0" err="1" smtClean="0"/>
              <a:t>Fernsehprogramme</a:t>
            </a:r>
            <a:r>
              <a:rPr lang="en-US" sz="1800" dirty="0" smtClean="0"/>
              <a:t> </a:t>
            </a:r>
            <a:r>
              <a:rPr lang="en-US" sz="1800" dirty="0" err="1" smtClean="0"/>
              <a:t>verfilmt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r>
              <a:rPr lang="en-US" sz="1800" dirty="0" smtClean="0"/>
              <a:t>.  Es </a:t>
            </a:r>
            <a:r>
              <a:rPr lang="en-US" sz="1800" dirty="0" err="1" smtClean="0"/>
              <a:t>gibt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 den </a:t>
            </a:r>
            <a:r>
              <a:rPr lang="en-US" sz="1800" dirty="0" err="1" smtClean="0"/>
              <a:t>bekannten</a:t>
            </a:r>
            <a:r>
              <a:rPr lang="en-US" sz="1800" dirty="0" smtClean="0"/>
              <a:t> </a:t>
            </a:r>
            <a:r>
              <a:rPr lang="en-US" sz="1800" dirty="0" err="1" smtClean="0"/>
              <a:t>Spreewald</a:t>
            </a:r>
            <a:r>
              <a:rPr lang="en-US" sz="1800" dirty="0" smtClean="0"/>
              <a:t> in Brandenburg.</a:t>
            </a:r>
            <a:endParaRPr lang="en-US" sz="1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6096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6693" r="16693"/>
          <a:stretch>
            <a:fillRect/>
          </a:stretch>
        </p:blipFill>
        <p:spPr bwMode="auto">
          <a:xfrm>
            <a:off x="6096000" y="2286000"/>
            <a:ext cx="2790825" cy="202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667000"/>
            <a:ext cx="1962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609600"/>
            <a:ext cx="2743200" cy="20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581400"/>
            <a:ext cx="154411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Mecklenburg-Vorpommern = </a:t>
            </a:r>
            <a:r>
              <a:rPr lang="en-US" sz="2000" dirty="0" err="1" smtClean="0"/>
              <a:t>Bundesland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Schwerin = </a:t>
            </a:r>
            <a:r>
              <a:rPr lang="en-US" sz="2000" dirty="0" err="1" smtClean="0"/>
              <a:t>Hauptstadt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Einwohner</a:t>
            </a:r>
            <a:r>
              <a:rPr lang="en-US" sz="2000" dirty="0" smtClean="0"/>
              <a:t> = 1,6 </a:t>
            </a:r>
            <a:r>
              <a:rPr lang="en-US" sz="2000" dirty="0" err="1" smtClean="0"/>
              <a:t>Millionen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Mecklenburg-Vorpommern </a:t>
            </a:r>
            <a:r>
              <a:rPr lang="en-US" sz="1800" dirty="0" err="1" smtClean="0"/>
              <a:t>liegt</a:t>
            </a:r>
            <a:r>
              <a:rPr lang="en-US" sz="1800" dirty="0" smtClean="0"/>
              <a:t>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Norden</a:t>
            </a:r>
            <a:r>
              <a:rPr lang="en-US" sz="1800" dirty="0" smtClean="0"/>
              <a:t> </a:t>
            </a:r>
            <a:r>
              <a:rPr lang="en-US" sz="1800" dirty="0" err="1" smtClean="0"/>
              <a:t>Deutschlands</a:t>
            </a:r>
            <a:r>
              <a:rPr lang="en-US" sz="1800" dirty="0" smtClean="0"/>
              <a:t> und hat den </a:t>
            </a:r>
            <a:r>
              <a:rPr lang="en-US" sz="1800" dirty="0" err="1" smtClean="0"/>
              <a:t>Spitznamen</a:t>
            </a:r>
            <a:r>
              <a:rPr lang="en-US" sz="1800" dirty="0" smtClean="0"/>
              <a:t> “die </a:t>
            </a:r>
            <a:r>
              <a:rPr lang="en-US" sz="1800" dirty="0" err="1" smtClean="0"/>
              <a:t>gr</a:t>
            </a:r>
            <a:r>
              <a:rPr lang="en-US" sz="1800" dirty="0" err="1"/>
              <a:t>ö</a:t>
            </a:r>
            <a:r>
              <a:rPr lang="en-US" sz="1800" dirty="0" err="1" smtClean="0"/>
              <a:t>sste</a:t>
            </a:r>
            <a:r>
              <a:rPr lang="en-US" sz="1800" dirty="0" smtClean="0"/>
              <a:t> </a:t>
            </a:r>
            <a:r>
              <a:rPr lang="en-US" sz="1800" dirty="0" err="1" smtClean="0"/>
              <a:t>Badewanne</a:t>
            </a:r>
            <a:r>
              <a:rPr lang="en-US" sz="1800" dirty="0" smtClean="0"/>
              <a:t> </a:t>
            </a:r>
            <a:r>
              <a:rPr lang="en-US" sz="1800" dirty="0" err="1" smtClean="0"/>
              <a:t>Deutschlands</a:t>
            </a:r>
            <a:r>
              <a:rPr lang="en-US" sz="1800" dirty="0" smtClean="0"/>
              <a:t>”, </a:t>
            </a:r>
            <a:r>
              <a:rPr lang="en-US" sz="1800" dirty="0" err="1" smtClean="0"/>
              <a:t>denn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gibt</a:t>
            </a:r>
            <a:r>
              <a:rPr lang="en-US" sz="1800" dirty="0" smtClean="0"/>
              <a:t> </a:t>
            </a:r>
            <a:r>
              <a:rPr lang="en-US" sz="1800" dirty="0" err="1" smtClean="0"/>
              <a:t>ueber</a:t>
            </a:r>
            <a:r>
              <a:rPr lang="en-US" sz="1800" dirty="0" smtClean="0"/>
              <a:t> 2000 Seen!  Schwerin </a:t>
            </a:r>
            <a:r>
              <a:rPr lang="en-US" sz="1800" dirty="0" err="1" smtClean="0"/>
              <a:t>ist</a:t>
            </a:r>
            <a:r>
              <a:rPr lang="en-US" sz="1800" dirty="0" smtClean="0"/>
              <a:t> die </a:t>
            </a:r>
            <a:r>
              <a:rPr lang="en-US" sz="1800" dirty="0" err="1" smtClean="0"/>
              <a:t>kleinste</a:t>
            </a:r>
            <a:r>
              <a:rPr lang="en-US" sz="1800" dirty="0" smtClean="0"/>
              <a:t> </a:t>
            </a:r>
            <a:r>
              <a:rPr lang="en-US" sz="1800" dirty="0" err="1" smtClean="0"/>
              <a:t>Landeshauptstadt</a:t>
            </a:r>
            <a:r>
              <a:rPr lang="en-US" sz="1800" dirty="0" smtClean="0"/>
              <a:t> </a:t>
            </a:r>
            <a:r>
              <a:rPr lang="en-US" sz="1800" dirty="0" err="1" smtClean="0"/>
              <a:t>Deutschlands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nur</a:t>
            </a:r>
            <a:r>
              <a:rPr lang="en-US" sz="1800" dirty="0" smtClean="0"/>
              <a:t> 100.000 </a:t>
            </a:r>
            <a:r>
              <a:rPr lang="en-US" sz="1800" dirty="0" err="1" smtClean="0"/>
              <a:t>Einwohnern</a:t>
            </a:r>
            <a:r>
              <a:rPr lang="en-US" sz="1800" dirty="0" smtClean="0"/>
              <a:t>.  Die </a:t>
            </a:r>
            <a:r>
              <a:rPr lang="en-US" sz="1800" dirty="0" err="1" smtClean="0"/>
              <a:t>gr</a:t>
            </a:r>
            <a:r>
              <a:rPr lang="en-US" sz="1800" dirty="0" err="1"/>
              <a:t>ö</a:t>
            </a:r>
            <a:r>
              <a:rPr lang="en-US" sz="1800" dirty="0" err="1" smtClean="0"/>
              <a:t>sste</a:t>
            </a:r>
            <a:r>
              <a:rPr lang="en-US" sz="1800" dirty="0" smtClean="0"/>
              <a:t> </a:t>
            </a:r>
            <a:r>
              <a:rPr lang="en-US" sz="1800" dirty="0" err="1" smtClean="0"/>
              <a:t>Insel</a:t>
            </a:r>
            <a:r>
              <a:rPr lang="en-US" sz="1800" dirty="0" smtClean="0"/>
              <a:t> </a:t>
            </a:r>
            <a:r>
              <a:rPr lang="en-US" sz="1800" dirty="0" err="1" smtClean="0"/>
              <a:t>Deutschlands</a:t>
            </a:r>
            <a:r>
              <a:rPr lang="en-US" sz="1800" dirty="0" smtClean="0"/>
              <a:t> </a:t>
            </a:r>
            <a:r>
              <a:rPr lang="en-US" sz="1800" dirty="0" err="1" smtClean="0"/>
              <a:t>liegt</a:t>
            </a:r>
            <a:r>
              <a:rPr lang="en-US" sz="1800" dirty="0" smtClean="0"/>
              <a:t> in Mecklenburg-Vorpommern und </a:t>
            </a:r>
            <a:r>
              <a:rPr lang="en-US" sz="1800" dirty="0" err="1" smtClean="0"/>
              <a:t>heisst</a:t>
            </a:r>
            <a:r>
              <a:rPr lang="en-US" sz="1800" dirty="0" smtClean="0"/>
              <a:t> </a:t>
            </a:r>
            <a:r>
              <a:rPr lang="en-US" sz="1800" dirty="0" err="1"/>
              <a:t>Rügen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85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702" b="1702"/>
          <a:stretch>
            <a:fillRect/>
          </a:stretch>
        </p:blipFill>
        <p:spPr bwMode="auto">
          <a:xfrm>
            <a:off x="5867399" y="609600"/>
            <a:ext cx="3000375" cy="218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743199"/>
            <a:ext cx="1838325" cy="213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895600"/>
            <a:ext cx="2571750" cy="18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62800" y="4419600"/>
            <a:ext cx="1386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FFF00"/>
                </a:solidFill>
              </a:rPr>
              <a:t>Schweriner</a:t>
            </a:r>
            <a:r>
              <a:rPr lang="en-US" sz="1100" dirty="0" smtClean="0">
                <a:solidFill>
                  <a:srgbClr val="FFFF00"/>
                </a:solidFill>
              </a:rPr>
              <a:t> </a:t>
            </a:r>
            <a:r>
              <a:rPr lang="en-US" sz="1100" dirty="0" err="1" smtClean="0">
                <a:solidFill>
                  <a:srgbClr val="FFFF00"/>
                </a:solidFill>
              </a:rPr>
              <a:t>Schloss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762000"/>
            <a:ext cx="1000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FFF00"/>
                </a:solidFill>
              </a:rPr>
              <a:t>Insel</a:t>
            </a:r>
            <a:r>
              <a:rPr lang="en-US" sz="1100" dirty="0" smtClean="0">
                <a:solidFill>
                  <a:srgbClr val="FFFF00"/>
                </a:solidFill>
              </a:rPr>
              <a:t> </a:t>
            </a:r>
            <a:r>
              <a:rPr lang="en-US" sz="1100" dirty="0" err="1" smtClean="0">
                <a:solidFill>
                  <a:srgbClr val="FFFF00"/>
                </a:solidFill>
              </a:rPr>
              <a:t>Ruegen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Schleswig-Holstein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Kiel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2,8 </a:t>
            </a:r>
            <a:r>
              <a:rPr lang="en-US" dirty="0" err="1" smtClean="0"/>
              <a:t>Millionen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Schleswig-Holstein </a:t>
            </a:r>
            <a:r>
              <a:rPr lang="en-US" sz="2000" dirty="0" err="1" smtClean="0"/>
              <a:t>ist</a:t>
            </a:r>
            <a:r>
              <a:rPr lang="en-US" sz="2000" dirty="0" smtClean="0"/>
              <a:t> das </a:t>
            </a:r>
            <a:r>
              <a:rPr lang="en-US" sz="2000" dirty="0" err="1" smtClean="0"/>
              <a:t>n</a:t>
            </a:r>
            <a:r>
              <a:rPr lang="en-US" sz="2000" dirty="0" err="1"/>
              <a:t>ö</a:t>
            </a:r>
            <a:r>
              <a:rPr lang="en-US" sz="2000" dirty="0" err="1" smtClean="0"/>
              <a:t>rdlichste</a:t>
            </a:r>
            <a:r>
              <a:rPr lang="en-US" sz="2000" dirty="0" smtClean="0"/>
              <a:t> </a:t>
            </a:r>
            <a:r>
              <a:rPr lang="en-US" sz="2000" dirty="0" err="1" smtClean="0"/>
              <a:t>Bundesland</a:t>
            </a:r>
            <a:r>
              <a:rPr lang="en-US" sz="2000" dirty="0" smtClean="0"/>
              <a:t> von Deutschland und </a:t>
            </a:r>
            <a:r>
              <a:rPr lang="en-US" sz="2000" dirty="0" err="1" smtClean="0"/>
              <a:t>liegt</a:t>
            </a:r>
            <a:r>
              <a:rPr lang="en-US" sz="2000" dirty="0" smtClean="0"/>
              <a:t> an der </a:t>
            </a:r>
            <a:r>
              <a:rPr lang="en-US" sz="2000" dirty="0" err="1" smtClean="0"/>
              <a:t>Grenze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D</a:t>
            </a:r>
            <a:r>
              <a:rPr lang="en-US" sz="2000" dirty="0" err="1"/>
              <a:t>ä</a:t>
            </a:r>
            <a:r>
              <a:rPr lang="en-US" sz="2000" dirty="0" err="1" smtClean="0"/>
              <a:t>nemark</a:t>
            </a:r>
            <a:r>
              <a:rPr lang="en-US" sz="2000" dirty="0" smtClean="0"/>
              <a:t>.  </a:t>
            </a:r>
            <a:r>
              <a:rPr lang="en-US" sz="2000" dirty="0" err="1" smtClean="0"/>
              <a:t>Zum</a:t>
            </a:r>
            <a:r>
              <a:rPr lang="en-US" sz="2000" dirty="0" smtClean="0"/>
              <a:t> </a:t>
            </a:r>
            <a:r>
              <a:rPr lang="en-US" sz="2000" dirty="0" err="1" smtClean="0"/>
              <a:t>Westen</a:t>
            </a:r>
            <a:r>
              <a:rPr lang="en-US" sz="2000" dirty="0" smtClean="0"/>
              <a:t> von Schleswig-Holstein </a:t>
            </a:r>
            <a:r>
              <a:rPr lang="en-US" sz="2000" dirty="0" err="1" smtClean="0"/>
              <a:t>gibt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die </a:t>
            </a:r>
            <a:r>
              <a:rPr lang="en-US" sz="2000" dirty="0" err="1" smtClean="0"/>
              <a:t>Nordsee</a:t>
            </a:r>
            <a:r>
              <a:rPr lang="en-US" sz="2000" dirty="0" smtClean="0"/>
              <a:t> und </a:t>
            </a:r>
            <a:r>
              <a:rPr lang="en-US" sz="2000" dirty="0" err="1" smtClean="0"/>
              <a:t>zum</a:t>
            </a:r>
            <a:r>
              <a:rPr lang="en-US" sz="2000" dirty="0" smtClean="0"/>
              <a:t> </a:t>
            </a:r>
            <a:r>
              <a:rPr lang="en-US" sz="2000" dirty="0" err="1" smtClean="0"/>
              <a:t>Osten</a:t>
            </a:r>
            <a:r>
              <a:rPr lang="en-US" sz="2000" dirty="0" smtClean="0"/>
              <a:t> </a:t>
            </a:r>
            <a:r>
              <a:rPr lang="en-US" sz="2000" dirty="0" err="1" smtClean="0"/>
              <a:t>gibt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die </a:t>
            </a:r>
            <a:r>
              <a:rPr lang="en-US" sz="2000" dirty="0" err="1" smtClean="0"/>
              <a:t>Ostsee</a:t>
            </a:r>
            <a:r>
              <a:rPr lang="en-US" sz="2000" dirty="0" smtClean="0"/>
              <a:t>.  Die Helgoland </a:t>
            </a:r>
            <a:r>
              <a:rPr lang="en-US" sz="2000" dirty="0" err="1" smtClean="0"/>
              <a:t>Insel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Teil</a:t>
            </a:r>
            <a:r>
              <a:rPr lang="en-US" sz="2000" dirty="0" smtClean="0"/>
              <a:t> von </a:t>
            </a:r>
            <a:r>
              <a:rPr lang="en-US" sz="2000" dirty="0" err="1" smtClean="0"/>
              <a:t>diesem</a:t>
            </a:r>
            <a:r>
              <a:rPr lang="en-US" sz="2000" dirty="0" smtClean="0"/>
              <a:t> </a:t>
            </a:r>
            <a:r>
              <a:rPr lang="en-US" sz="2000" dirty="0" err="1" smtClean="0"/>
              <a:t>Bundesland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587" b="10587"/>
          <a:stretch>
            <a:fillRect/>
          </a:stretch>
        </p:blipFill>
        <p:spPr bwMode="auto">
          <a:xfrm>
            <a:off x="3000375" y="609600"/>
            <a:ext cx="1885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1143000"/>
            <a:ext cx="1034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Rote </a:t>
            </a:r>
            <a:r>
              <a:rPr lang="en-US" sz="1100" dirty="0" err="1" smtClean="0"/>
              <a:t>Gruetze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133600"/>
            <a:ext cx="2133599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7626" y="533400"/>
            <a:ext cx="213634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209800"/>
            <a:ext cx="20097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133600"/>
            <a:ext cx="1847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9800" y="2438400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FF00"/>
                </a:solidFill>
              </a:rPr>
              <a:t>Luebeck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2209800"/>
            <a:ext cx="1617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Helgoland </a:t>
            </a:r>
            <a:r>
              <a:rPr lang="en-US" sz="1000" dirty="0" err="1" smtClean="0">
                <a:solidFill>
                  <a:srgbClr val="FFFF00"/>
                </a:solidFill>
              </a:rPr>
              <a:t>Insel</a:t>
            </a:r>
            <a:endParaRPr lang="en-US" sz="1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= </a:t>
            </a:r>
            <a:r>
              <a:rPr lang="en-US" dirty="0" err="1" smtClean="0"/>
              <a:t>Stadtstaat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Hauptstadt</a:t>
            </a:r>
            <a:r>
              <a:rPr lang="en-US" dirty="0" smtClean="0"/>
              <a:t> von Deutschland</a:t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3,4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Berlin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die </a:t>
            </a:r>
            <a:r>
              <a:rPr lang="en-US" dirty="0" err="1" smtClean="0"/>
              <a:t>Hauptstadt</a:t>
            </a:r>
            <a:r>
              <a:rPr lang="en-US" dirty="0" smtClean="0"/>
              <a:t> </a:t>
            </a:r>
            <a:r>
              <a:rPr lang="en-US" dirty="0" err="1" smtClean="0"/>
              <a:t>sondern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die </a:t>
            </a:r>
            <a:r>
              <a:rPr lang="en-US" dirty="0" err="1" smtClean="0"/>
              <a:t>gr</a:t>
            </a:r>
            <a:r>
              <a:rPr lang="en-US" dirty="0" err="1"/>
              <a:t>ö</a:t>
            </a:r>
            <a:r>
              <a:rPr lang="en-US" dirty="0" err="1" smtClean="0"/>
              <a:t>sste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 in Deutschland.  Es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/>
              <a:t>Sehenswürdigkeiten</a:t>
            </a:r>
            <a:r>
              <a:rPr lang="en-US" dirty="0"/>
              <a:t> </a:t>
            </a:r>
            <a:r>
              <a:rPr lang="en-US" dirty="0" smtClean="0"/>
              <a:t>in Berlin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r>
              <a:rPr lang="en-US" dirty="0" smtClean="0"/>
              <a:t> den Reichstag, das </a:t>
            </a:r>
            <a:r>
              <a:rPr lang="en-US" dirty="0" err="1" smtClean="0"/>
              <a:t>Juedische</a:t>
            </a:r>
            <a:r>
              <a:rPr lang="en-US" dirty="0" smtClean="0"/>
              <a:t> </a:t>
            </a:r>
            <a:r>
              <a:rPr lang="en-US" dirty="0" err="1" smtClean="0"/>
              <a:t>Denkmal</a:t>
            </a:r>
            <a:r>
              <a:rPr lang="en-US" dirty="0" smtClean="0"/>
              <a:t>, das </a:t>
            </a:r>
            <a:r>
              <a:rPr lang="en-US" dirty="0" err="1" smtClean="0"/>
              <a:t>Pergamon</a:t>
            </a:r>
            <a:r>
              <a:rPr lang="en-US" dirty="0" smtClean="0"/>
              <a:t> Museum, die </a:t>
            </a:r>
            <a:r>
              <a:rPr lang="en-US" dirty="0" err="1" smtClean="0"/>
              <a:t>Gedaechtniskirche</a:t>
            </a:r>
            <a:r>
              <a:rPr lang="en-US" dirty="0" smtClean="0"/>
              <a:t>, </a:t>
            </a:r>
            <a:r>
              <a:rPr lang="en-US" dirty="0" err="1" smtClean="0"/>
              <a:t>Potsdamer</a:t>
            </a:r>
            <a:r>
              <a:rPr lang="en-US" dirty="0" smtClean="0"/>
              <a:t> </a:t>
            </a:r>
            <a:r>
              <a:rPr lang="en-US" dirty="0" err="1" smtClean="0"/>
              <a:t>Platz</a:t>
            </a:r>
            <a:r>
              <a:rPr lang="en-US" dirty="0" smtClean="0"/>
              <a:t>, den Berliner Dom, den </a:t>
            </a:r>
            <a:r>
              <a:rPr lang="en-US" dirty="0" err="1" smtClean="0"/>
              <a:t>Fernsehturm,Unter</a:t>
            </a:r>
            <a:r>
              <a:rPr lang="en-US" dirty="0" smtClean="0"/>
              <a:t> den Linden, das </a:t>
            </a:r>
            <a:r>
              <a:rPr lang="en-US" dirty="0" err="1" smtClean="0"/>
              <a:t>Brandenburger</a:t>
            </a:r>
            <a:r>
              <a:rPr lang="en-US" dirty="0" smtClean="0"/>
              <a:t> Tor, den </a:t>
            </a:r>
            <a:r>
              <a:rPr lang="en-US" dirty="0" err="1" smtClean="0"/>
              <a:t>Zooligischer</a:t>
            </a:r>
            <a:r>
              <a:rPr lang="en-US" dirty="0" smtClean="0"/>
              <a:t> Garten und </a:t>
            </a:r>
            <a:r>
              <a:rPr lang="en-US" dirty="0" err="1" smtClean="0"/>
              <a:t>viele</a:t>
            </a:r>
            <a:r>
              <a:rPr lang="en-US" dirty="0" smtClean="0"/>
              <a:t>,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r>
              <a:rPr lang="en-US" dirty="0" smtClean="0"/>
              <a:t>.  Berlin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Geschichte und war von 1961-1989 von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Mauer</a:t>
            </a:r>
            <a:r>
              <a:rPr lang="en-US" dirty="0" smtClean="0"/>
              <a:t> </a:t>
            </a:r>
            <a:r>
              <a:rPr lang="en-US" dirty="0" err="1" smtClean="0"/>
              <a:t>getrennt</a:t>
            </a:r>
            <a:r>
              <a:rPr lang="en-US" dirty="0" smtClean="0"/>
              <a:t>.  Frau </a:t>
            </a:r>
            <a:r>
              <a:rPr lang="en-US" dirty="0" err="1" smtClean="0"/>
              <a:t>Jaworski</a:t>
            </a:r>
            <a:r>
              <a:rPr lang="en-US" dirty="0" smtClean="0"/>
              <a:t> hat </a:t>
            </a:r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Jahre</a:t>
            </a:r>
            <a:r>
              <a:rPr lang="en-US" dirty="0" smtClean="0"/>
              <a:t> in Berlin </a:t>
            </a:r>
            <a:r>
              <a:rPr lang="en-US" dirty="0" err="1" smtClean="0"/>
              <a:t>gewohnt</a:t>
            </a:r>
            <a:r>
              <a:rPr lang="en-US" dirty="0" smtClean="0"/>
              <a:t> und </a:t>
            </a:r>
            <a:r>
              <a:rPr lang="en-US" dirty="0" err="1" smtClean="0"/>
              <a:t>liebt</a:t>
            </a:r>
            <a:r>
              <a:rPr lang="en-US" dirty="0" smtClean="0"/>
              <a:t>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! 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Strasse</a:t>
            </a:r>
            <a:r>
              <a:rPr lang="en-US" dirty="0" smtClean="0"/>
              <a:t> war die </a:t>
            </a:r>
            <a:r>
              <a:rPr lang="en-US" dirty="0" err="1" smtClean="0"/>
              <a:t>Warschauerstrasse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14" r="2814"/>
          <a:stretch>
            <a:fillRect/>
          </a:stretch>
        </p:blipFill>
        <p:spPr bwMode="auto">
          <a:xfrm>
            <a:off x="5724525" y="609600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399"/>
            <a:ext cx="2819400" cy="211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362200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9624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116" y="2743200"/>
            <a:ext cx="315365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657600"/>
            <a:ext cx="1076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886200"/>
            <a:ext cx="237698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Bremen = </a:t>
            </a:r>
            <a:r>
              <a:rPr lang="en-US" dirty="0" err="1" smtClean="0"/>
              <a:t>Stadtstaat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664.000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Bremen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Stadtstaat</a:t>
            </a:r>
            <a:r>
              <a:rPr lang="en-US" sz="1800" dirty="0" smtClean="0"/>
              <a:t> und </a:t>
            </a:r>
            <a:r>
              <a:rPr lang="en-US" sz="1800" dirty="0" err="1" smtClean="0"/>
              <a:t>liegt</a:t>
            </a:r>
            <a:r>
              <a:rPr lang="en-US" sz="1800" dirty="0" smtClean="0"/>
              <a:t> </a:t>
            </a:r>
            <a:r>
              <a:rPr lang="en-US" sz="1800" dirty="0" err="1" smtClean="0"/>
              <a:t>im</a:t>
            </a:r>
            <a:r>
              <a:rPr lang="en-US" sz="1800" dirty="0" smtClean="0"/>
              <a:t> </a:t>
            </a:r>
            <a:r>
              <a:rPr lang="en-US" sz="1800" dirty="0" err="1" smtClean="0"/>
              <a:t>Norden</a:t>
            </a:r>
            <a:r>
              <a:rPr lang="en-US" sz="1800" dirty="0" smtClean="0"/>
              <a:t> </a:t>
            </a:r>
            <a:r>
              <a:rPr lang="en-US" sz="1800" dirty="0" err="1" smtClean="0"/>
              <a:t>Deutschlands</a:t>
            </a:r>
            <a:r>
              <a:rPr lang="en-US" sz="1800" dirty="0" smtClean="0"/>
              <a:t>.  Bremerhaven </a:t>
            </a:r>
            <a:r>
              <a:rPr lang="en-US" sz="1800" dirty="0" err="1" smtClean="0"/>
              <a:t>geh</a:t>
            </a:r>
            <a:r>
              <a:rPr lang="en-US" sz="1800" dirty="0" err="1"/>
              <a:t>ö</a:t>
            </a:r>
            <a:r>
              <a:rPr lang="en-US" sz="1800" dirty="0" err="1" smtClean="0"/>
              <a:t>rt</a:t>
            </a:r>
            <a:r>
              <a:rPr lang="en-US" sz="1800" dirty="0" smtClean="0"/>
              <a:t> </a:t>
            </a:r>
            <a:r>
              <a:rPr lang="en-US" sz="1800" dirty="0" err="1" smtClean="0"/>
              <a:t>auch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Bremen und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durch</a:t>
            </a:r>
            <a:r>
              <a:rPr lang="en-US" sz="1800" dirty="0" smtClean="0"/>
              <a:t> den </a:t>
            </a:r>
            <a:r>
              <a:rPr lang="en-US" sz="1800" dirty="0" err="1" smtClean="0"/>
              <a:t>Fluss</a:t>
            </a:r>
            <a:r>
              <a:rPr lang="en-US" sz="1800" dirty="0" smtClean="0"/>
              <a:t> Weser </a:t>
            </a:r>
            <a:r>
              <a:rPr lang="en-US" sz="1800" dirty="0" err="1" smtClean="0"/>
              <a:t>verbunden</a:t>
            </a:r>
            <a:r>
              <a:rPr lang="en-US" sz="1800" dirty="0" smtClean="0"/>
              <a:t>.  </a:t>
            </a:r>
            <a:r>
              <a:rPr lang="en-US" sz="1800" dirty="0" err="1" smtClean="0"/>
              <a:t>Deswegen</a:t>
            </a:r>
            <a:r>
              <a:rPr lang="en-US" sz="1800" dirty="0" smtClean="0"/>
              <a:t>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Bremens</a:t>
            </a:r>
            <a:r>
              <a:rPr lang="en-US" sz="1800" dirty="0" smtClean="0"/>
              <a:t> </a:t>
            </a:r>
            <a:r>
              <a:rPr lang="en-US" sz="1800" dirty="0" err="1" smtClean="0"/>
              <a:t>Spitzname</a:t>
            </a:r>
            <a:r>
              <a:rPr lang="en-US" sz="1800" dirty="0" smtClean="0"/>
              <a:t> “</a:t>
            </a:r>
            <a:r>
              <a:rPr lang="en-US" sz="1800" dirty="0" err="1" smtClean="0"/>
              <a:t>Zwei</a:t>
            </a:r>
            <a:r>
              <a:rPr lang="en-US" sz="1800" dirty="0" smtClean="0"/>
              <a:t> </a:t>
            </a:r>
            <a:r>
              <a:rPr lang="en-US" sz="1800" dirty="0" err="1" smtClean="0"/>
              <a:t>St</a:t>
            </a:r>
            <a:r>
              <a:rPr lang="en-US" sz="1800" dirty="0" err="1"/>
              <a:t>ä</a:t>
            </a:r>
            <a:r>
              <a:rPr lang="en-US" sz="1800" dirty="0" err="1" smtClean="0"/>
              <a:t>dte</a:t>
            </a:r>
            <a:r>
              <a:rPr lang="en-US" sz="1800" dirty="0" smtClean="0"/>
              <a:t> </a:t>
            </a:r>
            <a:r>
              <a:rPr lang="en-US" sz="1800" dirty="0" err="1" smtClean="0"/>
              <a:t>Staat</a:t>
            </a:r>
            <a:r>
              <a:rPr lang="en-US" sz="1800" dirty="0" smtClean="0"/>
              <a:t>”.  Es </a:t>
            </a:r>
            <a:r>
              <a:rPr lang="en-US" sz="1800" dirty="0" err="1" smtClean="0"/>
              <a:t>gibt</a:t>
            </a:r>
            <a:r>
              <a:rPr lang="en-US" sz="1800" dirty="0" smtClean="0"/>
              <a:t> </a:t>
            </a:r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beliebtes</a:t>
            </a:r>
            <a:r>
              <a:rPr lang="en-US" sz="1800" dirty="0" smtClean="0"/>
              <a:t> </a:t>
            </a:r>
            <a:r>
              <a:rPr lang="en-US" sz="1800" dirty="0" err="1" smtClean="0"/>
              <a:t>Maerchen</a:t>
            </a:r>
            <a:r>
              <a:rPr lang="en-US" sz="1800" dirty="0" smtClean="0"/>
              <a:t> “Bremer </a:t>
            </a:r>
            <a:r>
              <a:rPr lang="en-US" sz="1800" dirty="0" err="1" smtClean="0"/>
              <a:t>Stadtmusikanten</a:t>
            </a:r>
            <a:r>
              <a:rPr lang="en-US" sz="1800" dirty="0" smtClean="0"/>
              <a:t>”, das in Bremen </a:t>
            </a:r>
            <a:r>
              <a:rPr lang="en-US" sz="1800" dirty="0" err="1" smtClean="0"/>
              <a:t>statt</a:t>
            </a:r>
            <a:r>
              <a:rPr lang="en-US" sz="1800" dirty="0" smtClean="0"/>
              <a:t> </a:t>
            </a:r>
            <a:r>
              <a:rPr lang="en-US" sz="1800" dirty="0" err="1" smtClean="0"/>
              <a:t>findet</a:t>
            </a:r>
            <a:r>
              <a:rPr lang="en-US" sz="1800" dirty="0" smtClean="0"/>
              <a:t>.  </a:t>
            </a:r>
            <a:endParaRPr lang="en-US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53" b="1453"/>
          <a:stretch>
            <a:fillRect/>
          </a:stretch>
        </p:blipFill>
        <p:spPr bwMode="auto">
          <a:xfrm>
            <a:off x="3000375" y="609600"/>
            <a:ext cx="3629025" cy="252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2971800" cy="19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09600"/>
            <a:ext cx="23050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1242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Hamburg = </a:t>
            </a:r>
            <a:r>
              <a:rPr lang="en-US" dirty="0" err="1" smtClean="0"/>
              <a:t>Stadtstaat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1,8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Hamburg </a:t>
            </a:r>
            <a:r>
              <a:rPr lang="en-US" sz="2000" dirty="0" err="1" smtClean="0"/>
              <a:t>ist</a:t>
            </a:r>
            <a:r>
              <a:rPr lang="en-US" sz="2000" dirty="0" smtClean="0"/>
              <a:t> die </a:t>
            </a:r>
            <a:r>
              <a:rPr lang="en-US" sz="2000" dirty="0" err="1" smtClean="0"/>
              <a:t>zweitgr</a:t>
            </a:r>
            <a:r>
              <a:rPr lang="en-US" sz="2000" dirty="0" err="1"/>
              <a:t>ö</a:t>
            </a:r>
            <a:r>
              <a:rPr lang="en-US" sz="2000" dirty="0" err="1" smtClean="0"/>
              <a:t>sste</a:t>
            </a:r>
            <a:r>
              <a:rPr lang="en-US" sz="2000" dirty="0" smtClean="0"/>
              <a:t> </a:t>
            </a:r>
            <a:r>
              <a:rPr lang="en-US" sz="2000" dirty="0" err="1" smtClean="0"/>
              <a:t>Stadt</a:t>
            </a:r>
            <a:r>
              <a:rPr lang="en-US" sz="2000" dirty="0" smtClean="0"/>
              <a:t> </a:t>
            </a:r>
            <a:r>
              <a:rPr lang="en-US" sz="2000" dirty="0" err="1" smtClean="0"/>
              <a:t>Deutschlands</a:t>
            </a:r>
            <a:r>
              <a:rPr lang="en-US" sz="2000" dirty="0" smtClean="0"/>
              <a:t> und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wie</a:t>
            </a:r>
            <a:r>
              <a:rPr lang="en-US" sz="2000" dirty="0" smtClean="0"/>
              <a:t> Bremen und Berlin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Stadtstaat</a:t>
            </a:r>
            <a:r>
              <a:rPr lang="en-US" sz="2000" dirty="0" smtClean="0"/>
              <a:t>.  Hamburg hat den </a:t>
            </a:r>
            <a:r>
              <a:rPr lang="en-US" sz="2000" dirty="0" err="1" smtClean="0"/>
              <a:t>Spitznamen</a:t>
            </a:r>
            <a:r>
              <a:rPr lang="en-US" sz="2000" dirty="0" smtClean="0"/>
              <a:t> “das </a:t>
            </a:r>
            <a:r>
              <a:rPr lang="en-US" sz="2000" dirty="0" err="1" smtClean="0"/>
              <a:t>Venedig</a:t>
            </a:r>
            <a:r>
              <a:rPr lang="en-US" sz="2000" dirty="0" smtClean="0"/>
              <a:t> des </a:t>
            </a:r>
            <a:r>
              <a:rPr lang="en-US" sz="2000" dirty="0" err="1" smtClean="0"/>
              <a:t>Nordens</a:t>
            </a:r>
            <a:r>
              <a:rPr lang="en-US" sz="2000" dirty="0" smtClean="0"/>
              <a:t>”, </a:t>
            </a:r>
            <a:r>
              <a:rPr lang="en-US" sz="2000" dirty="0" err="1" smtClean="0"/>
              <a:t>weil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hier</a:t>
            </a:r>
            <a:r>
              <a:rPr lang="en-US" sz="2000" dirty="0" smtClean="0"/>
              <a:t> so </a:t>
            </a:r>
            <a:r>
              <a:rPr lang="en-US" sz="2000" dirty="0" err="1" smtClean="0"/>
              <a:t>viele</a:t>
            </a:r>
            <a:r>
              <a:rPr lang="en-US" sz="2000" dirty="0" smtClean="0"/>
              <a:t> </a:t>
            </a:r>
            <a:r>
              <a:rPr lang="en-US" sz="2000" dirty="0" err="1" smtClean="0"/>
              <a:t>Br</a:t>
            </a:r>
            <a:r>
              <a:rPr lang="en-US" sz="2000" dirty="0" err="1"/>
              <a:t>ü</a:t>
            </a:r>
            <a:r>
              <a:rPr lang="en-US" sz="2000" dirty="0" err="1" smtClean="0"/>
              <a:t>cken</a:t>
            </a:r>
            <a:r>
              <a:rPr lang="en-US" sz="2000" dirty="0" smtClean="0"/>
              <a:t> </a:t>
            </a:r>
            <a:r>
              <a:rPr lang="en-US" sz="2000" dirty="0" err="1" smtClean="0"/>
              <a:t>gibt</a:t>
            </a:r>
            <a:r>
              <a:rPr lang="en-US" sz="2000" dirty="0" smtClean="0"/>
              <a:t>.  Hamburg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</a:t>
            </a:r>
            <a:r>
              <a:rPr lang="en-US" sz="2000" dirty="0" err="1" smtClean="0"/>
              <a:t>bekannt</a:t>
            </a:r>
            <a:r>
              <a:rPr lang="en-US" sz="2000" dirty="0" smtClean="0"/>
              <a:t> </a:t>
            </a:r>
            <a:r>
              <a:rPr lang="en-US" sz="2000" dirty="0" err="1" smtClean="0"/>
              <a:t>f</a:t>
            </a:r>
            <a:r>
              <a:rPr lang="en-US" sz="2000" dirty="0" err="1"/>
              <a:t>ü</a:t>
            </a:r>
            <a:r>
              <a:rPr lang="en-US" sz="2000" dirty="0" err="1" smtClean="0"/>
              <a:t>r</a:t>
            </a:r>
            <a:r>
              <a:rPr lang="en-US" sz="2000" dirty="0" smtClean="0"/>
              <a:t> </a:t>
            </a:r>
            <a:r>
              <a:rPr lang="en-US" sz="2000" dirty="0" smtClean="0"/>
              <a:t>den </a:t>
            </a:r>
            <a:r>
              <a:rPr lang="en-US" sz="2000" dirty="0" err="1" smtClean="0"/>
              <a:t>Fischmarkt</a:t>
            </a:r>
            <a:r>
              <a:rPr lang="en-US" sz="2000" dirty="0" smtClean="0"/>
              <a:t> am Hamburger </a:t>
            </a:r>
            <a:r>
              <a:rPr lang="en-US" sz="2000" dirty="0" err="1" smtClean="0"/>
              <a:t>Hafen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250" r="4250"/>
          <a:stretch>
            <a:fillRect/>
          </a:stretch>
        </p:blipFill>
        <p:spPr bwMode="auto">
          <a:xfrm>
            <a:off x="3000375" y="609600"/>
            <a:ext cx="2943225" cy="214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094" y="533400"/>
            <a:ext cx="301545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743200"/>
            <a:ext cx="2976563" cy="19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743200"/>
            <a:ext cx="3000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Bayern = </a:t>
            </a:r>
            <a:r>
              <a:rPr lang="en-US" sz="2800" dirty="0" err="1" smtClean="0"/>
              <a:t>Bundesland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Muenchen</a:t>
            </a:r>
            <a:r>
              <a:rPr lang="en-US" sz="2800" dirty="0" smtClean="0"/>
              <a:t> = </a:t>
            </a:r>
            <a:r>
              <a:rPr lang="en-US" sz="2800" dirty="0" err="1" smtClean="0"/>
              <a:t>Hauptstadt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Einwohner</a:t>
            </a:r>
            <a:r>
              <a:rPr lang="en-US" sz="2800" dirty="0" smtClean="0"/>
              <a:t> = 12,4 </a:t>
            </a:r>
            <a:r>
              <a:rPr lang="en-US" sz="2800" dirty="0" err="1" smtClean="0"/>
              <a:t>Millionen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Das </a:t>
            </a:r>
            <a:r>
              <a:rPr lang="en-US" sz="1800" dirty="0" err="1" smtClean="0"/>
              <a:t>gr</a:t>
            </a:r>
            <a:r>
              <a:rPr lang="en-US" sz="1800" dirty="0" err="1"/>
              <a:t>ö</a:t>
            </a:r>
            <a:r>
              <a:rPr lang="en-US" sz="1800" dirty="0" err="1" smtClean="0"/>
              <a:t>sste</a:t>
            </a:r>
            <a:r>
              <a:rPr lang="en-US" sz="1800" dirty="0" smtClean="0"/>
              <a:t> </a:t>
            </a:r>
            <a:r>
              <a:rPr lang="en-US" sz="1800" dirty="0" smtClean="0"/>
              <a:t>Land in Deutschland </a:t>
            </a:r>
            <a:r>
              <a:rPr lang="en-US" sz="1800" dirty="0" err="1" smtClean="0"/>
              <a:t>heisst</a:t>
            </a:r>
            <a:r>
              <a:rPr lang="en-US" sz="1800" dirty="0" smtClean="0"/>
              <a:t> Bayern.  Auf </a:t>
            </a:r>
            <a:r>
              <a:rPr lang="en-US" sz="1800" dirty="0" err="1" smtClean="0"/>
              <a:t>Englisch</a:t>
            </a:r>
            <a:r>
              <a:rPr lang="en-US" sz="1800" dirty="0" smtClean="0"/>
              <a:t> </a:t>
            </a:r>
            <a:r>
              <a:rPr lang="en-US" sz="1800" dirty="0" err="1" smtClean="0"/>
              <a:t>heisst</a:t>
            </a:r>
            <a:r>
              <a:rPr lang="en-US" sz="1800" dirty="0" smtClean="0"/>
              <a:t> dieses Land “Bavaria”.  </a:t>
            </a:r>
            <a:r>
              <a:rPr lang="en-US" sz="1800" dirty="0" err="1" smtClean="0"/>
              <a:t>Kennst</a:t>
            </a:r>
            <a:r>
              <a:rPr lang="en-US" sz="1800" dirty="0" smtClean="0"/>
              <a:t> du dieses </a:t>
            </a:r>
            <a:r>
              <a:rPr lang="en-US" sz="1800" dirty="0" err="1" smtClean="0"/>
              <a:t>Bundesland</a:t>
            </a:r>
            <a:r>
              <a:rPr lang="en-US" sz="1800" dirty="0" smtClean="0"/>
              <a:t>?  In </a:t>
            </a:r>
            <a:r>
              <a:rPr lang="en-US" sz="1800" dirty="0" err="1" smtClean="0"/>
              <a:t>M</a:t>
            </a:r>
            <a:r>
              <a:rPr lang="en-US" sz="1800" dirty="0" err="1" smtClean="0"/>
              <a:t>ü</a:t>
            </a:r>
            <a:r>
              <a:rPr lang="en-US" sz="1800" dirty="0" err="1" smtClean="0"/>
              <a:t>nchen</a:t>
            </a:r>
            <a:r>
              <a:rPr lang="en-US" sz="1800" dirty="0" smtClean="0"/>
              <a:t> </a:t>
            </a:r>
            <a:r>
              <a:rPr lang="en-US" sz="1800" dirty="0" err="1" smtClean="0"/>
              <a:t>gibt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jedes</a:t>
            </a:r>
            <a:r>
              <a:rPr lang="en-US" sz="1800" dirty="0" smtClean="0"/>
              <a:t> </a:t>
            </a:r>
            <a:r>
              <a:rPr lang="en-US" sz="1800" dirty="0" err="1" smtClean="0"/>
              <a:t>Jahr</a:t>
            </a:r>
            <a:r>
              <a:rPr lang="en-US" sz="1800" dirty="0" smtClean="0"/>
              <a:t> das </a:t>
            </a:r>
            <a:r>
              <a:rPr lang="en-US" sz="1800" dirty="0" err="1" smtClean="0"/>
              <a:t>weltber</a:t>
            </a:r>
            <a:r>
              <a:rPr lang="en-US" sz="1800" dirty="0" err="1"/>
              <a:t>ü</a:t>
            </a:r>
            <a:r>
              <a:rPr lang="en-US" sz="1800" dirty="0"/>
              <a:t>	</a:t>
            </a:r>
            <a:r>
              <a:rPr lang="en-US" sz="1800" dirty="0" err="1" smtClean="0"/>
              <a:t>hmte</a:t>
            </a:r>
            <a:r>
              <a:rPr lang="en-US" sz="1800" dirty="0" smtClean="0"/>
              <a:t> </a:t>
            </a:r>
            <a:r>
              <a:rPr lang="en-US" sz="1800" dirty="0" smtClean="0"/>
              <a:t>Oktoberfest.  In Bayern </a:t>
            </a:r>
            <a:r>
              <a:rPr lang="en-US" sz="1800" dirty="0" err="1" smtClean="0"/>
              <a:t>findet</a:t>
            </a:r>
            <a:r>
              <a:rPr lang="en-US" sz="1800" dirty="0" smtClean="0"/>
              <a:t> man </a:t>
            </a:r>
            <a:r>
              <a:rPr lang="en-US" sz="1800" dirty="0" err="1" smtClean="0"/>
              <a:t>auch</a:t>
            </a:r>
            <a:r>
              <a:rPr lang="en-US" sz="1800" dirty="0" smtClean="0"/>
              <a:t> das </a:t>
            </a:r>
            <a:r>
              <a:rPr lang="en-US" sz="1800" dirty="0" err="1" smtClean="0"/>
              <a:t>Schloss</a:t>
            </a:r>
            <a:r>
              <a:rPr lang="en-US" sz="1800" dirty="0" smtClean="0"/>
              <a:t> </a:t>
            </a:r>
            <a:r>
              <a:rPr lang="en-US" sz="1800" dirty="0" err="1" smtClean="0"/>
              <a:t>Neuschwanstein</a:t>
            </a:r>
            <a:r>
              <a:rPr lang="en-US" sz="1800" dirty="0" smtClean="0"/>
              <a:t>.  Die </a:t>
            </a:r>
            <a:r>
              <a:rPr lang="en-US" sz="1800" dirty="0" err="1" smtClean="0"/>
              <a:t>bekannte</a:t>
            </a:r>
            <a:r>
              <a:rPr lang="en-US" sz="1800" dirty="0" smtClean="0"/>
              <a:t> </a:t>
            </a:r>
            <a:r>
              <a:rPr lang="en-US" sz="1800" dirty="0" err="1" smtClean="0"/>
              <a:t>Fussballmannschaft</a:t>
            </a:r>
            <a:r>
              <a:rPr lang="en-US" sz="1800" dirty="0" smtClean="0"/>
              <a:t> F.C. Bayern </a:t>
            </a:r>
            <a:r>
              <a:rPr lang="en-US" sz="1800" dirty="0" err="1" smtClean="0"/>
              <a:t>M</a:t>
            </a:r>
            <a:r>
              <a:rPr lang="en-US" sz="1800" dirty="0" err="1" smtClean="0"/>
              <a:t>ü</a:t>
            </a:r>
            <a:r>
              <a:rPr lang="en-US" sz="1800" dirty="0" err="1" smtClean="0"/>
              <a:t>nchen</a:t>
            </a:r>
            <a:r>
              <a:rPr lang="en-US" sz="1800" dirty="0" smtClean="0"/>
              <a:t>  </a:t>
            </a:r>
            <a:r>
              <a:rPr lang="en-US" sz="1800" dirty="0" err="1" smtClean="0"/>
              <a:t>ist</a:t>
            </a:r>
            <a:r>
              <a:rPr lang="en-US" sz="1800" dirty="0" smtClean="0"/>
              <a:t> in Bayern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beliebt</a:t>
            </a:r>
            <a:r>
              <a:rPr lang="en-US" sz="1800" dirty="0" smtClean="0"/>
              <a:t>.  </a:t>
            </a:r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79" b="379"/>
          <a:stretch>
            <a:fillRect/>
          </a:stretch>
        </p:blipFill>
        <p:spPr bwMode="auto">
          <a:xfrm>
            <a:off x="3000375" y="609600"/>
            <a:ext cx="3038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334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743200"/>
            <a:ext cx="2981324" cy="22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886200"/>
            <a:ext cx="1200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86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Baden Wuerttemberg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Stuttgart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10,7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Baden-W</a:t>
            </a:r>
            <a:r>
              <a:rPr lang="en-US" sz="2000" dirty="0"/>
              <a:t>ü</a:t>
            </a:r>
            <a:r>
              <a:rPr lang="en-US" sz="2000" dirty="0" smtClean="0"/>
              <a:t>rttemberg </a:t>
            </a:r>
            <a:r>
              <a:rPr lang="en-US" sz="2000" dirty="0" err="1" smtClean="0"/>
              <a:t>liegt</a:t>
            </a:r>
            <a:r>
              <a:rPr lang="en-US" sz="2000" dirty="0" smtClean="0"/>
              <a:t> </a:t>
            </a:r>
            <a:r>
              <a:rPr lang="en-US" sz="2000" dirty="0" err="1" smtClean="0"/>
              <a:t>westlich</a:t>
            </a:r>
            <a:r>
              <a:rPr lang="en-US" sz="2000" dirty="0" smtClean="0"/>
              <a:t> von Bayern.  </a:t>
            </a:r>
            <a:r>
              <a:rPr lang="en-US" sz="2000" dirty="0" err="1" smtClean="0"/>
              <a:t>Hier</a:t>
            </a:r>
            <a:r>
              <a:rPr lang="en-US" sz="2000" dirty="0" smtClean="0"/>
              <a:t> </a:t>
            </a:r>
            <a:r>
              <a:rPr lang="en-US" sz="2000" dirty="0" err="1" smtClean="0"/>
              <a:t>findet</a:t>
            </a:r>
            <a:r>
              <a:rPr lang="en-US" sz="2000" dirty="0" smtClean="0"/>
              <a:t> man den </a:t>
            </a:r>
            <a:r>
              <a:rPr lang="en-US" sz="2000" dirty="0" err="1" smtClean="0"/>
              <a:t>ber</a:t>
            </a:r>
            <a:r>
              <a:rPr lang="en-US" sz="2000" dirty="0" err="1"/>
              <a:t>ü</a:t>
            </a:r>
            <a:r>
              <a:rPr lang="en-US" sz="2000" dirty="0" err="1" smtClean="0"/>
              <a:t>hmten</a:t>
            </a:r>
            <a:r>
              <a:rPr lang="en-US" sz="2000" dirty="0" smtClean="0"/>
              <a:t> </a:t>
            </a:r>
            <a:r>
              <a:rPr lang="en-US" sz="2000" dirty="0" err="1" smtClean="0"/>
              <a:t>Schwarzwald</a:t>
            </a:r>
            <a:r>
              <a:rPr lang="en-US" sz="2000" dirty="0" smtClean="0"/>
              <a:t> und die </a:t>
            </a:r>
            <a:r>
              <a:rPr lang="en-US" sz="2000" dirty="0" err="1" smtClean="0"/>
              <a:t>romantische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</a:t>
            </a:r>
            <a:r>
              <a:rPr lang="en-US" sz="2000" dirty="0" err="1"/>
              <a:t>ä</a:t>
            </a:r>
            <a:r>
              <a:rPr lang="en-US" sz="2000" dirty="0" err="1" smtClean="0"/>
              <a:t>t</a:t>
            </a:r>
            <a:r>
              <a:rPr lang="en-US" sz="2000" dirty="0" smtClean="0"/>
              <a:t> </a:t>
            </a:r>
            <a:r>
              <a:rPr lang="en-US" sz="2000" dirty="0" err="1" smtClean="0"/>
              <a:t>Stadt</a:t>
            </a:r>
            <a:r>
              <a:rPr lang="en-US" sz="2000" dirty="0" smtClean="0"/>
              <a:t> Heidelberg.  Die </a:t>
            </a:r>
            <a:r>
              <a:rPr lang="en-US" sz="2000" dirty="0" err="1" smtClean="0"/>
              <a:t>Kuckucksuhr</a:t>
            </a:r>
            <a:r>
              <a:rPr lang="en-US" sz="2000" dirty="0" smtClean="0"/>
              <a:t> </a:t>
            </a:r>
            <a:r>
              <a:rPr lang="en-US" sz="2000" dirty="0" err="1" smtClean="0"/>
              <a:t>wird</a:t>
            </a:r>
            <a:r>
              <a:rPr lang="en-US" sz="2000" dirty="0" smtClean="0"/>
              <a:t> </a:t>
            </a:r>
            <a:r>
              <a:rPr lang="en-US" sz="2000" dirty="0" err="1" smtClean="0"/>
              <a:t>traditionell</a:t>
            </a:r>
            <a:r>
              <a:rPr lang="en-US" sz="2000" dirty="0" smtClean="0"/>
              <a:t> </a:t>
            </a:r>
            <a:r>
              <a:rPr lang="en-US" sz="2000" dirty="0" err="1" smtClean="0"/>
              <a:t>vor</a:t>
            </a:r>
            <a:r>
              <a:rPr lang="en-US" sz="2000" dirty="0" smtClean="0"/>
              <a:t> </a:t>
            </a:r>
            <a:r>
              <a:rPr lang="en-US" sz="2000" dirty="0" err="1" smtClean="0"/>
              <a:t>allem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Schwarzwald</a:t>
            </a:r>
            <a:r>
              <a:rPr lang="en-US" sz="2000" dirty="0" smtClean="0"/>
              <a:t> </a:t>
            </a:r>
            <a:r>
              <a:rPr lang="en-US" sz="2000" dirty="0" err="1" smtClean="0"/>
              <a:t>gemacht</a:t>
            </a:r>
            <a:r>
              <a:rPr lang="en-US" sz="2000" dirty="0" smtClean="0"/>
              <a:t>.  Frau Jaworski hat in der </a:t>
            </a:r>
            <a:r>
              <a:rPr lang="en-US" sz="2000" dirty="0" err="1" smtClean="0"/>
              <a:t>Kleinstadt</a:t>
            </a:r>
            <a:r>
              <a:rPr lang="en-US" sz="2000" dirty="0" smtClean="0"/>
              <a:t> </a:t>
            </a:r>
            <a:r>
              <a:rPr lang="en-US" sz="2000" dirty="0" err="1" smtClean="0"/>
              <a:t>T</a:t>
            </a:r>
            <a:r>
              <a:rPr lang="en-US" sz="2000" dirty="0" err="1" smtClean="0"/>
              <a:t>ü</a:t>
            </a:r>
            <a:r>
              <a:rPr lang="en-US" sz="2000" dirty="0" err="1" smtClean="0"/>
              <a:t>bingen</a:t>
            </a:r>
            <a:r>
              <a:rPr lang="en-US" sz="2000" dirty="0" smtClean="0"/>
              <a:t> </a:t>
            </a:r>
            <a:r>
              <a:rPr lang="en-US" sz="2000" dirty="0" err="1" smtClean="0"/>
              <a:t>studiert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53" b="1453"/>
          <a:stretch>
            <a:fillRect/>
          </a:stretch>
        </p:blipFill>
        <p:spPr bwMode="auto">
          <a:xfrm>
            <a:off x="5334001" y="609599"/>
            <a:ext cx="3533774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95600"/>
            <a:ext cx="18383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62600" y="83820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Tuebingen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914400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Heidelberg</a:t>
            </a:r>
            <a:endParaRPr lang="en-US" sz="1100" dirty="0">
              <a:solidFill>
                <a:srgbClr val="FFFF00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24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96200" y="4648200"/>
            <a:ext cx="928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FF00"/>
                </a:solidFill>
              </a:rPr>
              <a:t>Schwarzwald</a:t>
            </a:r>
            <a:endParaRPr lang="en-US" sz="1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Saarland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Saarbruecken</a:t>
            </a:r>
            <a:r>
              <a:rPr lang="en-US" dirty="0" smtClean="0"/>
              <a:t>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1,1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Saarland </a:t>
            </a:r>
            <a:r>
              <a:rPr lang="en-US" sz="2000" dirty="0" err="1" smtClean="0"/>
              <a:t>liegt</a:t>
            </a:r>
            <a:r>
              <a:rPr lang="en-US" sz="2000" dirty="0" smtClean="0"/>
              <a:t> an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Grenze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Frankreich</a:t>
            </a:r>
            <a:r>
              <a:rPr lang="en-US" sz="2000" dirty="0" smtClean="0"/>
              <a:t> und </a:t>
            </a:r>
            <a:r>
              <a:rPr lang="en-US" sz="2000" dirty="0" err="1" smtClean="0"/>
              <a:t>ist</a:t>
            </a:r>
            <a:r>
              <a:rPr lang="en-US" sz="2000" dirty="0" smtClean="0"/>
              <a:t> das </a:t>
            </a:r>
            <a:r>
              <a:rPr lang="en-US" sz="2000" dirty="0" err="1" smtClean="0"/>
              <a:t>kleinste</a:t>
            </a:r>
            <a:r>
              <a:rPr lang="en-US" sz="2000" dirty="0" smtClean="0"/>
              <a:t> </a:t>
            </a:r>
            <a:r>
              <a:rPr lang="en-US" sz="2000" dirty="0" err="1" smtClean="0"/>
              <a:t>Bundesland</a:t>
            </a:r>
            <a:r>
              <a:rPr lang="en-US" sz="2000" dirty="0" smtClean="0"/>
              <a:t> (</a:t>
            </a:r>
            <a:r>
              <a:rPr lang="en-US" sz="2000" dirty="0" err="1" smtClean="0"/>
              <a:t>ausschliesslich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Stadtstaaten</a:t>
            </a:r>
            <a:r>
              <a:rPr lang="en-US" sz="2000" dirty="0" smtClean="0"/>
              <a:t> Berlin, Bremen und Hamburg).  </a:t>
            </a:r>
            <a:r>
              <a:rPr lang="en-US" sz="2000" dirty="0" err="1" smtClean="0"/>
              <a:t>Viele</a:t>
            </a:r>
            <a:r>
              <a:rPr lang="en-US" sz="2000" dirty="0" smtClean="0"/>
              <a:t> </a:t>
            </a:r>
            <a:r>
              <a:rPr lang="en-US" sz="2000" dirty="0" err="1" smtClean="0"/>
              <a:t>Leute</a:t>
            </a:r>
            <a:r>
              <a:rPr lang="en-US" sz="2000" dirty="0" smtClean="0"/>
              <a:t> </a:t>
            </a:r>
            <a:r>
              <a:rPr lang="en-US" sz="2000" dirty="0" err="1" smtClean="0"/>
              <a:t>sprechen</a:t>
            </a:r>
            <a:r>
              <a:rPr lang="en-US" sz="2000" dirty="0" smtClean="0"/>
              <a:t> </a:t>
            </a:r>
            <a:r>
              <a:rPr lang="en-US" sz="2000" dirty="0" err="1" smtClean="0"/>
              <a:t>hier</a:t>
            </a:r>
            <a:r>
              <a:rPr lang="en-US" sz="2000" dirty="0" smtClean="0"/>
              <a:t> </a:t>
            </a:r>
            <a:r>
              <a:rPr lang="en-US" sz="2000" dirty="0" err="1" smtClean="0"/>
              <a:t>nat</a:t>
            </a:r>
            <a:r>
              <a:rPr lang="en-US" sz="2000" dirty="0" err="1"/>
              <a:t>ü</a:t>
            </a:r>
            <a:r>
              <a:rPr lang="en-US" sz="2000" dirty="0" err="1" smtClean="0"/>
              <a:t>rlich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</a:t>
            </a:r>
            <a:r>
              <a:rPr lang="en-US" sz="2000" dirty="0" err="1" smtClean="0"/>
              <a:t>Französisch</a:t>
            </a:r>
            <a:r>
              <a:rPr lang="en-US" sz="2000" dirty="0" smtClean="0"/>
              <a:t>.  Es </a:t>
            </a:r>
            <a:r>
              <a:rPr lang="en-US" sz="2000" dirty="0" err="1" smtClean="0"/>
              <a:t>gibt</a:t>
            </a:r>
            <a:r>
              <a:rPr lang="en-US" sz="2000" dirty="0" smtClean="0"/>
              <a:t> </a:t>
            </a:r>
            <a:r>
              <a:rPr lang="en-US" sz="2000" dirty="0" err="1" smtClean="0"/>
              <a:t>hier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smtClean="0"/>
              <a:t>Deutsch-</a:t>
            </a:r>
            <a:r>
              <a:rPr lang="en-US" sz="2000" dirty="0" err="1" smtClean="0"/>
              <a:t>Franz</a:t>
            </a:r>
            <a:r>
              <a:rPr lang="en-US" sz="2000" dirty="0" err="1" smtClean="0"/>
              <a:t>ö</a:t>
            </a:r>
            <a:r>
              <a:rPr lang="en-US" sz="2000" dirty="0" err="1" smtClean="0"/>
              <a:t>siches</a:t>
            </a:r>
            <a:r>
              <a:rPr lang="en-US" sz="2000" dirty="0" smtClean="0"/>
              <a:t> </a:t>
            </a:r>
            <a:r>
              <a:rPr lang="en-US" sz="2000" dirty="0" smtClean="0"/>
              <a:t>Gymnasium.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816" r="13816"/>
          <a:stretch>
            <a:fillRect/>
          </a:stretch>
        </p:blipFill>
        <p:spPr bwMode="auto">
          <a:xfrm>
            <a:off x="3000375" y="609600"/>
            <a:ext cx="3857625" cy="28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05200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124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33400"/>
            <a:ext cx="1981200" cy="231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Rheinland-Pfalz</a:t>
            </a:r>
            <a:r>
              <a:rPr lang="en-US" dirty="0" smtClean="0"/>
              <a:t>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Mainz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4,1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Rheinland</a:t>
            </a:r>
            <a:r>
              <a:rPr lang="en-US" sz="2000" dirty="0" smtClean="0"/>
              <a:t>-Pfalz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/>
              <a:t>berühmt</a:t>
            </a:r>
            <a:r>
              <a:rPr lang="en-US" sz="2000" dirty="0"/>
              <a:t> </a:t>
            </a:r>
            <a:r>
              <a:rPr lang="en-US" sz="2000" dirty="0" err="1" smtClean="0"/>
              <a:t>f</a:t>
            </a:r>
            <a:r>
              <a:rPr lang="en-US" sz="2000" dirty="0" err="1" smtClean="0"/>
              <a:t>ü</a:t>
            </a:r>
            <a:r>
              <a:rPr lang="en-US" sz="2000" dirty="0" err="1" smtClean="0"/>
              <a:t>r</a:t>
            </a:r>
            <a:r>
              <a:rPr lang="en-US" sz="2000" dirty="0" smtClean="0"/>
              <a:t> </a:t>
            </a:r>
            <a:r>
              <a:rPr lang="en-US" sz="2000" dirty="0" smtClean="0"/>
              <a:t>die Mosel und </a:t>
            </a:r>
            <a:r>
              <a:rPr lang="en-US" sz="2000" dirty="0" err="1" smtClean="0"/>
              <a:t>ihr</a:t>
            </a:r>
            <a:r>
              <a:rPr lang="en-US" sz="2000" dirty="0" smtClean="0"/>
              <a:t> Wein.  Man </a:t>
            </a:r>
            <a:r>
              <a:rPr lang="en-US" sz="2000" dirty="0" err="1" smtClean="0"/>
              <a:t>findet</a:t>
            </a:r>
            <a:r>
              <a:rPr lang="en-US" sz="2000" dirty="0" smtClean="0"/>
              <a:t> </a:t>
            </a:r>
            <a:r>
              <a:rPr lang="en-US" sz="2000" dirty="0" err="1" smtClean="0"/>
              <a:t>hier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</a:t>
            </a:r>
            <a:r>
              <a:rPr lang="en-US" sz="2000" dirty="0" err="1" smtClean="0"/>
              <a:t>viele</a:t>
            </a:r>
            <a:r>
              <a:rPr lang="en-US" sz="2000" dirty="0" smtClean="0"/>
              <a:t> </a:t>
            </a:r>
            <a:r>
              <a:rPr lang="en-US" sz="2000" dirty="0" err="1" smtClean="0"/>
              <a:t>schöne</a:t>
            </a:r>
            <a:r>
              <a:rPr lang="en-US" sz="2000" dirty="0" smtClean="0"/>
              <a:t> </a:t>
            </a:r>
            <a:r>
              <a:rPr lang="en-US" sz="2000" dirty="0" err="1" smtClean="0"/>
              <a:t>Schl</a:t>
            </a:r>
            <a:r>
              <a:rPr lang="en-US" sz="2000" dirty="0" err="1"/>
              <a:t>ö</a:t>
            </a:r>
            <a:r>
              <a:rPr lang="en-US" sz="2000" dirty="0" err="1" smtClean="0"/>
              <a:t>sser</a:t>
            </a:r>
            <a:r>
              <a:rPr lang="en-US" sz="2000" dirty="0" smtClean="0"/>
              <a:t>.  Die </a:t>
            </a:r>
            <a:r>
              <a:rPr lang="en-US" sz="2000" dirty="0" err="1" smtClean="0"/>
              <a:t>Schwester-Stadt</a:t>
            </a:r>
            <a:r>
              <a:rPr lang="en-US" sz="2000" dirty="0" smtClean="0"/>
              <a:t> von Austin, Koblenz, </a:t>
            </a:r>
            <a:r>
              <a:rPr lang="en-US" sz="2000" dirty="0" err="1" smtClean="0"/>
              <a:t>liegt</a:t>
            </a:r>
            <a:r>
              <a:rPr lang="en-US" sz="2000" dirty="0" smtClean="0"/>
              <a:t> in </a:t>
            </a:r>
            <a:r>
              <a:rPr lang="en-US" sz="2000" dirty="0" err="1" smtClean="0"/>
              <a:t>Rheinland-Pfalz</a:t>
            </a:r>
            <a:r>
              <a:rPr lang="en-US" sz="2000" dirty="0" smtClean="0"/>
              <a:t>.  Die </a:t>
            </a:r>
            <a:r>
              <a:rPr lang="en-US" sz="2000" dirty="0" err="1"/>
              <a:t>ä</a:t>
            </a:r>
            <a:r>
              <a:rPr lang="en-US" sz="2000" dirty="0" err="1" smtClean="0"/>
              <a:t>lteste</a:t>
            </a:r>
            <a:r>
              <a:rPr lang="en-US" sz="2000" dirty="0" smtClean="0"/>
              <a:t> </a:t>
            </a:r>
            <a:r>
              <a:rPr lang="en-US" sz="2000" dirty="0" err="1" smtClean="0"/>
              <a:t>Stadt</a:t>
            </a:r>
            <a:r>
              <a:rPr lang="en-US" sz="2000" dirty="0" smtClean="0"/>
              <a:t> </a:t>
            </a:r>
            <a:r>
              <a:rPr lang="en-US" sz="2000" dirty="0" err="1" smtClean="0"/>
              <a:t>Deutschlands</a:t>
            </a:r>
            <a:r>
              <a:rPr lang="en-US" sz="2000" dirty="0" smtClean="0"/>
              <a:t>, Trier, </a:t>
            </a:r>
            <a:r>
              <a:rPr lang="en-US" sz="2000" dirty="0" err="1" smtClean="0"/>
              <a:t>liegt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in </a:t>
            </a:r>
            <a:r>
              <a:rPr lang="en-US" sz="2000" dirty="0" err="1" smtClean="0"/>
              <a:t>Rheinland</a:t>
            </a:r>
            <a:r>
              <a:rPr lang="en-US" sz="2000" dirty="0" smtClean="0"/>
              <a:t>-Pfalz.  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53" b="1453"/>
          <a:stretch>
            <a:fillRect/>
          </a:stretch>
        </p:blipFill>
        <p:spPr bwMode="auto">
          <a:xfrm>
            <a:off x="3000375" y="609600"/>
            <a:ext cx="3562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32004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Burg </a:t>
            </a:r>
            <a:r>
              <a:rPr lang="en-US" sz="1200" dirty="0" err="1" smtClean="0"/>
              <a:t>Eltz</a:t>
            </a:r>
            <a:r>
              <a:rPr lang="en-US" sz="1200" dirty="0" smtClean="0"/>
              <a:t> </a:t>
            </a:r>
            <a:r>
              <a:rPr lang="en-US" sz="1200" dirty="0" err="1" smtClean="0"/>
              <a:t>Schloss</a:t>
            </a:r>
            <a:r>
              <a:rPr lang="en-US" sz="1200" dirty="0" smtClean="0"/>
              <a:t> (</a:t>
            </a:r>
            <a:r>
              <a:rPr lang="en-US" sz="1200" dirty="0" err="1" smtClean="0"/>
              <a:t>zwischen</a:t>
            </a:r>
            <a:r>
              <a:rPr lang="en-US" sz="1200" dirty="0" smtClean="0"/>
              <a:t> Koblenz und Trier)</a:t>
            </a:r>
            <a:endParaRPr lang="en-US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"/>
            <a:ext cx="1800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29000"/>
            <a:ext cx="227854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39000" y="35814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Dom von Trier:  </a:t>
            </a:r>
          </a:p>
          <a:p>
            <a:r>
              <a:rPr lang="en-US" sz="1000" dirty="0" smtClean="0">
                <a:solidFill>
                  <a:srgbClr val="FFFF00"/>
                </a:solidFill>
              </a:rPr>
              <a:t>Die </a:t>
            </a:r>
            <a:r>
              <a:rPr lang="en-US" sz="1000" dirty="0" err="1" smtClean="0">
                <a:solidFill>
                  <a:srgbClr val="FFFF00"/>
                </a:solidFill>
              </a:rPr>
              <a:t>aelteste</a:t>
            </a:r>
            <a:r>
              <a:rPr lang="en-US" sz="1000" dirty="0" smtClean="0">
                <a:solidFill>
                  <a:srgbClr val="FFFF00"/>
                </a:solidFill>
              </a:rPr>
              <a:t> </a:t>
            </a:r>
            <a:r>
              <a:rPr lang="en-US" sz="1000" dirty="0" err="1" smtClean="0">
                <a:solidFill>
                  <a:srgbClr val="FFFF00"/>
                </a:solidFill>
              </a:rPr>
              <a:t>Kirche</a:t>
            </a:r>
            <a:r>
              <a:rPr lang="en-US" sz="1000" dirty="0" smtClean="0">
                <a:solidFill>
                  <a:srgbClr val="FFFF00"/>
                </a:solidFill>
              </a:rPr>
              <a:t> </a:t>
            </a:r>
            <a:r>
              <a:rPr lang="en-US" sz="1000" dirty="0" err="1" smtClean="0">
                <a:solidFill>
                  <a:srgbClr val="FFFF00"/>
                </a:solidFill>
              </a:rPr>
              <a:t>Deutschlands</a:t>
            </a:r>
            <a:endParaRPr lang="en-US" sz="1000" dirty="0">
              <a:solidFill>
                <a:srgbClr val="FFFF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505200"/>
            <a:ext cx="230510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14800" y="3581400"/>
            <a:ext cx="101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Koblenz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Hessen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Wiesbaden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6,1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Der </a:t>
            </a:r>
            <a:r>
              <a:rPr lang="en-US" sz="2000" dirty="0" err="1" smtClean="0"/>
              <a:t>gr</a:t>
            </a:r>
            <a:r>
              <a:rPr lang="en-US" sz="2000" dirty="0" err="1"/>
              <a:t>ö</a:t>
            </a:r>
            <a:r>
              <a:rPr lang="en-US" sz="2000" dirty="0" err="1" smtClean="0"/>
              <a:t>sste</a:t>
            </a:r>
            <a:r>
              <a:rPr lang="en-US" sz="2000" dirty="0" smtClean="0"/>
              <a:t> </a:t>
            </a:r>
            <a:r>
              <a:rPr lang="en-US" sz="2000" dirty="0" err="1" smtClean="0"/>
              <a:t>Flughafen</a:t>
            </a:r>
            <a:r>
              <a:rPr lang="en-US" sz="2000" dirty="0" smtClean="0"/>
              <a:t> </a:t>
            </a:r>
            <a:r>
              <a:rPr lang="en-US" sz="2000" dirty="0" err="1" smtClean="0"/>
              <a:t>Deutschlands</a:t>
            </a:r>
            <a:r>
              <a:rPr lang="en-US" sz="2000" dirty="0" smtClean="0"/>
              <a:t> </a:t>
            </a:r>
            <a:r>
              <a:rPr lang="en-US" sz="2000" dirty="0" err="1" smtClean="0"/>
              <a:t>findet</a:t>
            </a:r>
            <a:r>
              <a:rPr lang="en-US" sz="2000" dirty="0" smtClean="0"/>
              <a:t> man in Frankfurt in Hessen.  </a:t>
            </a:r>
            <a:r>
              <a:rPr lang="en-US" sz="2000" dirty="0" err="1" smtClean="0"/>
              <a:t>Dieser</a:t>
            </a:r>
            <a:r>
              <a:rPr lang="en-US" sz="2000" dirty="0" smtClean="0"/>
              <a:t> </a:t>
            </a:r>
            <a:r>
              <a:rPr lang="en-US" sz="2000" dirty="0" err="1" smtClean="0"/>
              <a:t>Flughafen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auch</a:t>
            </a:r>
            <a:r>
              <a:rPr lang="en-US" sz="2000" dirty="0" smtClean="0"/>
              <a:t> der </a:t>
            </a:r>
            <a:r>
              <a:rPr lang="en-US" sz="2000" dirty="0" err="1" smtClean="0"/>
              <a:t>drittgr</a:t>
            </a:r>
            <a:r>
              <a:rPr lang="en-US" sz="2000" dirty="0" err="1"/>
              <a:t>ö</a:t>
            </a:r>
            <a:r>
              <a:rPr lang="en-US" sz="2000" dirty="0" err="1" smtClean="0"/>
              <a:t>sste</a:t>
            </a:r>
            <a:r>
              <a:rPr lang="en-US" sz="2000" dirty="0" smtClean="0"/>
              <a:t> </a:t>
            </a:r>
            <a:r>
              <a:rPr lang="en-US" sz="2000" dirty="0" err="1" smtClean="0"/>
              <a:t>Flughafen</a:t>
            </a:r>
            <a:r>
              <a:rPr lang="en-US" sz="2000" dirty="0" smtClean="0"/>
              <a:t> in </a:t>
            </a:r>
            <a:r>
              <a:rPr lang="en-US" sz="2000" dirty="0" err="1" smtClean="0"/>
              <a:t>ganz</a:t>
            </a:r>
            <a:r>
              <a:rPr lang="en-US" sz="2000" dirty="0" smtClean="0"/>
              <a:t> Europa.  Frankfurt am Main </a:t>
            </a:r>
            <a:r>
              <a:rPr lang="en-US" sz="2000" dirty="0" err="1" smtClean="0"/>
              <a:t>ist</a:t>
            </a:r>
            <a:r>
              <a:rPr lang="en-US" sz="2000" dirty="0" smtClean="0"/>
              <a:t> die </a:t>
            </a:r>
            <a:r>
              <a:rPr lang="en-US" sz="2000" dirty="0" err="1" smtClean="0"/>
              <a:t>grösste</a:t>
            </a:r>
            <a:r>
              <a:rPr lang="en-US" sz="2000" dirty="0" smtClean="0"/>
              <a:t> </a:t>
            </a:r>
            <a:r>
              <a:rPr lang="en-US" sz="2000" dirty="0" err="1" smtClean="0"/>
              <a:t>Stadt</a:t>
            </a:r>
            <a:r>
              <a:rPr lang="en-US" sz="2000" dirty="0" smtClean="0"/>
              <a:t> in Hessen.  </a:t>
            </a:r>
            <a:r>
              <a:rPr lang="en-US" sz="2000" dirty="0" err="1" smtClean="0"/>
              <a:t>Hier</a:t>
            </a:r>
            <a:r>
              <a:rPr lang="en-US" sz="2000" dirty="0" smtClean="0"/>
              <a:t> </a:t>
            </a:r>
            <a:r>
              <a:rPr lang="en-US" sz="2000" dirty="0" err="1" smtClean="0"/>
              <a:t>findet</a:t>
            </a:r>
            <a:r>
              <a:rPr lang="en-US" sz="2000" dirty="0" smtClean="0"/>
              <a:t> man </a:t>
            </a:r>
            <a:r>
              <a:rPr lang="en-US" sz="2000" dirty="0" err="1" smtClean="0"/>
              <a:t>jedes</a:t>
            </a:r>
            <a:r>
              <a:rPr lang="en-US" sz="2000" dirty="0" smtClean="0"/>
              <a:t> </a:t>
            </a:r>
            <a:r>
              <a:rPr lang="en-US" sz="2000" dirty="0" err="1" smtClean="0"/>
              <a:t>Jahr</a:t>
            </a:r>
            <a:r>
              <a:rPr lang="en-US" sz="2000" dirty="0" smtClean="0"/>
              <a:t> die </a:t>
            </a:r>
            <a:r>
              <a:rPr lang="en-US" sz="2000" dirty="0" err="1" smtClean="0"/>
              <a:t>weltgr</a:t>
            </a:r>
            <a:r>
              <a:rPr lang="en-US" sz="2000" dirty="0" err="1"/>
              <a:t>ö</a:t>
            </a:r>
            <a:r>
              <a:rPr lang="en-US" sz="2000" dirty="0" err="1" smtClean="0"/>
              <a:t>sste</a:t>
            </a:r>
            <a:r>
              <a:rPr lang="en-US" sz="2000" dirty="0" smtClean="0"/>
              <a:t> </a:t>
            </a:r>
            <a:r>
              <a:rPr lang="en-US" sz="2000" dirty="0" err="1" smtClean="0"/>
              <a:t>Buchmesse</a:t>
            </a:r>
            <a:r>
              <a:rPr lang="en-US" sz="2000" dirty="0" smtClean="0"/>
              <a:t> </a:t>
            </a:r>
            <a:r>
              <a:rPr lang="en-US" sz="2000" dirty="0" err="1" smtClean="0"/>
              <a:t>statt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85800"/>
            <a:ext cx="1447800" cy="196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09601"/>
            <a:ext cx="3124200" cy="19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8724" r="8724"/>
          <a:stretch>
            <a:fillRect/>
          </a:stretch>
        </p:blipFill>
        <p:spPr bwMode="auto">
          <a:xfrm>
            <a:off x="2971800" y="26670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0" y="2743200"/>
            <a:ext cx="1380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Frankfurt am Main</a:t>
            </a:r>
          </a:p>
          <a:p>
            <a:r>
              <a:rPr lang="en-US" sz="1100" dirty="0" smtClean="0">
                <a:solidFill>
                  <a:srgbClr val="FFFF00"/>
                </a:solidFill>
              </a:rPr>
              <a:t>(“</a:t>
            </a:r>
            <a:r>
              <a:rPr lang="en-US" sz="1100" dirty="0" err="1" smtClean="0">
                <a:solidFill>
                  <a:srgbClr val="FFFF00"/>
                </a:solidFill>
              </a:rPr>
              <a:t>Bankfurt</a:t>
            </a:r>
            <a:r>
              <a:rPr lang="en-US" sz="1100" dirty="0" smtClean="0">
                <a:solidFill>
                  <a:srgbClr val="FFFF00"/>
                </a:solidFill>
              </a:rPr>
              <a:t>”)</a:t>
            </a:r>
            <a:endParaRPr lang="en-US" sz="1100" dirty="0">
              <a:solidFill>
                <a:srgbClr val="FFFF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743200"/>
            <a:ext cx="1676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48600" y="4648200"/>
            <a:ext cx="617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Kassel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209800"/>
            <a:ext cx="408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FFF00"/>
                </a:solidFill>
              </a:rPr>
              <a:t>Fahrrad</a:t>
            </a:r>
            <a:r>
              <a:rPr lang="en-US" sz="1100" dirty="0" smtClean="0">
                <a:solidFill>
                  <a:srgbClr val="FFFF00"/>
                </a:solidFill>
              </a:rPr>
              <a:t> </a:t>
            </a:r>
            <a:r>
              <a:rPr lang="en-US" sz="1100" dirty="0" err="1" smtClean="0">
                <a:solidFill>
                  <a:srgbClr val="FFFF00"/>
                </a:solidFill>
              </a:rPr>
              <a:t>fahren</a:t>
            </a:r>
            <a:r>
              <a:rPr lang="en-US" sz="1100" dirty="0" smtClean="0">
                <a:solidFill>
                  <a:srgbClr val="FFFF00"/>
                </a:solidFill>
              </a:rPr>
              <a:t> am </a:t>
            </a:r>
            <a:r>
              <a:rPr lang="en-US" sz="1100" dirty="0" err="1" smtClean="0">
                <a:solidFill>
                  <a:srgbClr val="FFFF00"/>
                </a:solidFill>
              </a:rPr>
              <a:t>Rhein</a:t>
            </a:r>
            <a:r>
              <a:rPr lang="en-US" sz="1100" dirty="0" smtClean="0">
                <a:solidFill>
                  <a:srgbClr val="FFFF00"/>
                </a:solidFill>
              </a:rPr>
              <a:t> </a:t>
            </a:r>
            <a:r>
              <a:rPr lang="en-US" sz="1100" dirty="0" err="1" smtClean="0">
                <a:solidFill>
                  <a:srgbClr val="FFFF00"/>
                </a:solidFill>
              </a:rPr>
              <a:t>ist</a:t>
            </a:r>
            <a:r>
              <a:rPr lang="en-US" sz="1100" dirty="0" smtClean="0">
                <a:solidFill>
                  <a:srgbClr val="FFFF00"/>
                </a:solidFill>
              </a:rPr>
              <a:t> </a:t>
            </a:r>
            <a:r>
              <a:rPr lang="en-US" sz="1100" dirty="0" err="1" smtClean="0">
                <a:solidFill>
                  <a:srgbClr val="FFFF00"/>
                </a:solidFill>
              </a:rPr>
              <a:t>schoen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Thueringen</a:t>
            </a:r>
            <a:r>
              <a:rPr lang="en-US" dirty="0" smtClean="0"/>
              <a:t>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Erfurt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2,4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Thueringen</a:t>
            </a:r>
            <a:r>
              <a:rPr lang="en-US" sz="2000" dirty="0" smtClean="0"/>
              <a:t> </a:t>
            </a:r>
            <a:r>
              <a:rPr lang="en-US" sz="2000" dirty="0" err="1" smtClean="0"/>
              <a:t>liegt</a:t>
            </a:r>
            <a:r>
              <a:rPr lang="en-US" sz="2000" dirty="0" smtClean="0"/>
              <a:t> in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Mitte</a:t>
            </a:r>
            <a:r>
              <a:rPr lang="en-US" sz="2000" dirty="0" smtClean="0"/>
              <a:t> </a:t>
            </a:r>
            <a:r>
              <a:rPr lang="en-US" sz="2000" dirty="0" err="1" smtClean="0"/>
              <a:t>Deutschlands</a:t>
            </a:r>
            <a:r>
              <a:rPr lang="en-US" sz="2000" dirty="0" smtClean="0"/>
              <a:t>.  Das </a:t>
            </a:r>
            <a:r>
              <a:rPr lang="en-US" sz="2000" dirty="0" err="1" smtClean="0"/>
              <a:t>beliebte</a:t>
            </a:r>
            <a:r>
              <a:rPr lang="en-US" sz="2000" dirty="0" smtClean="0"/>
              <a:t> </a:t>
            </a:r>
            <a:r>
              <a:rPr lang="en-US" sz="2000" dirty="0" err="1" smtClean="0"/>
              <a:t>Kinderprogramm</a:t>
            </a:r>
            <a:r>
              <a:rPr lang="en-US" sz="2000" dirty="0" smtClean="0"/>
              <a:t> “Die </a:t>
            </a:r>
            <a:r>
              <a:rPr lang="en-US" sz="2000" dirty="0" err="1" smtClean="0"/>
              <a:t>Sendung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der </a:t>
            </a:r>
            <a:r>
              <a:rPr lang="en-US" sz="2000" dirty="0" err="1" smtClean="0"/>
              <a:t>Maus</a:t>
            </a:r>
            <a:r>
              <a:rPr lang="en-US" sz="2000" dirty="0" smtClean="0"/>
              <a:t>” hat sein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Hause</a:t>
            </a:r>
            <a:r>
              <a:rPr lang="en-US" sz="2000" dirty="0" smtClean="0"/>
              <a:t> in Erfurt, die </a:t>
            </a:r>
            <a:r>
              <a:rPr lang="en-US" sz="2000" dirty="0" err="1" smtClean="0"/>
              <a:t>die</a:t>
            </a:r>
            <a:r>
              <a:rPr lang="en-US" sz="2000" dirty="0" smtClean="0"/>
              <a:t> </a:t>
            </a:r>
            <a:r>
              <a:rPr lang="en-US" sz="2000" dirty="0" err="1" smtClean="0"/>
              <a:t>Hauptstadt</a:t>
            </a:r>
            <a:r>
              <a:rPr lang="en-US" sz="2000" dirty="0" smtClean="0"/>
              <a:t> von </a:t>
            </a:r>
            <a:r>
              <a:rPr lang="en-US" sz="2000" dirty="0" smtClean="0"/>
              <a:t>Thüringen </a:t>
            </a:r>
            <a:r>
              <a:rPr lang="en-US" sz="2000" dirty="0" err="1" smtClean="0"/>
              <a:t>ist</a:t>
            </a:r>
            <a:r>
              <a:rPr lang="en-US" sz="2000" dirty="0" smtClean="0"/>
              <a:t>.  Martin Luther hat in der Wartburg die </a:t>
            </a:r>
            <a:r>
              <a:rPr lang="en-US" sz="2000" dirty="0" err="1" smtClean="0"/>
              <a:t>Bibel</a:t>
            </a:r>
            <a:r>
              <a:rPr lang="en-US" sz="2000" dirty="0" smtClean="0"/>
              <a:t> </a:t>
            </a:r>
            <a:r>
              <a:rPr lang="en-US" sz="2000" dirty="0" err="1" smtClean="0"/>
              <a:t>aus</a:t>
            </a:r>
            <a:r>
              <a:rPr lang="en-US" sz="2000" dirty="0" smtClean="0"/>
              <a:t> </a:t>
            </a:r>
            <a:r>
              <a:rPr lang="en-US" sz="2000" dirty="0" err="1" smtClean="0"/>
              <a:t>dem</a:t>
            </a:r>
            <a:r>
              <a:rPr lang="en-US" sz="2000" dirty="0" smtClean="0"/>
              <a:t> </a:t>
            </a:r>
            <a:r>
              <a:rPr lang="en-US" sz="2000" dirty="0" err="1" smtClean="0"/>
              <a:t>Griechischen</a:t>
            </a:r>
            <a:r>
              <a:rPr lang="en-US" sz="2000" dirty="0" smtClean="0"/>
              <a:t> und </a:t>
            </a:r>
            <a:r>
              <a:rPr lang="en-US" sz="2000" dirty="0" err="1" smtClean="0"/>
              <a:t>Lateinischen</a:t>
            </a:r>
            <a:r>
              <a:rPr lang="en-US" sz="2000" dirty="0" smtClean="0"/>
              <a:t> ins Deutsche </a:t>
            </a:r>
            <a:r>
              <a:rPr lang="en-US" sz="2000" dirty="0" err="1" smtClean="0"/>
              <a:t>ü</a:t>
            </a:r>
            <a:r>
              <a:rPr lang="en-US" sz="2000" dirty="0" err="1" smtClean="0"/>
              <a:t>bersetzt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182" b="4182"/>
          <a:stretch>
            <a:fillRect/>
          </a:stretch>
        </p:blipFill>
        <p:spPr bwMode="auto">
          <a:xfrm>
            <a:off x="5105399" y="609600"/>
            <a:ext cx="3762375" cy="27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1371600"/>
            <a:ext cx="20874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C000"/>
                </a:solidFill>
              </a:rPr>
              <a:t>Wartburg </a:t>
            </a:r>
            <a:r>
              <a:rPr lang="en-US" sz="1100" dirty="0" err="1" smtClean="0">
                <a:solidFill>
                  <a:srgbClr val="FFC000"/>
                </a:solidFill>
              </a:rPr>
              <a:t>im</a:t>
            </a:r>
            <a:r>
              <a:rPr lang="en-US" sz="1100" dirty="0" smtClean="0">
                <a:solidFill>
                  <a:srgbClr val="FFC000"/>
                </a:solidFill>
              </a:rPr>
              <a:t> </a:t>
            </a:r>
            <a:r>
              <a:rPr lang="en-US" sz="1100" dirty="0" err="1" smtClean="0">
                <a:solidFill>
                  <a:srgbClr val="FFC000"/>
                </a:solidFill>
              </a:rPr>
              <a:t>Thueringer</a:t>
            </a:r>
            <a:r>
              <a:rPr lang="en-US" sz="1100" dirty="0" smtClean="0">
                <a:solidFill>
                  <a:srgbClr val="FFC000"/>
                </a:solidFill>
              </a:rPr>
              <a:t> Wald</a:t>
            </a:r>
            <a:endParaRPr lang="en-US" sz="1100" dirty="0">
              <a:solidFill>
                <a:srgbClr val="FFC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33400"/>
            <a:ext cx="1838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124200"/>
            <a:ext cx="2114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599" y="3505200"/>
            <a:ext cx="375172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3429000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</a:rPr>
              <a:t>Erfurt</a:t>
            </a:r>
            <a:endParaRPr lang="en-US" sz="1100" dirty="0">
              <a:solidFill>
                <a:srgbClr val="0070C0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1001" y="4876800"/>
            <a:ext cx="143297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Sachsen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Dresden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4,2 </a:t>
            </a:r>
            <a:r>
              <a:rPr lang="en-US" dirty="0" err="1" smtClean="0"/>
              <a:t>Millionen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Sachsen war in </a:t>
            </a:r>
            <a:r>
              <a:rPr lang="en-US" sz="2000" dirty="0" err="1" smtClean="0"/>
              <a:t>dem</a:t>
            </a:r>
            <a:r>
              <a:rPr lang="en-US" sz="2000" dirty="0" smtClean="0"/>
              <a:t> </a:t>
            </a:r>
            <a:r>
              <a:rPr lang="en-US" sz="2000" dirty="0" err="1" smtClean="0"/>
              <a:t>ehemaligen</a:t>
            </a:r>
            <a:r>
              <a:rPr lang="en-US" sz="2000" dirty="0" smtClean="0"/>
              <a:t> </a:t>
            </a:r>
            <a:r>
              <a:rPr lang="en-US" sz="2000" dirty="0" err="1" smtClean="0"/>
              <a:t>Ost</a:t>
            </a:r>
            <a:r>
              <a:rPr lang="en-US" sz="2000" dirty="0" smtClean="0"/>
              <a:t>-Deutschland (DDR).  Sachsen </a:t>
            </a:r>
            <a:r>
              <a:rPr lang="en-US" sz="2000" dirty="0" err="1" smtClean="0"/>
              <a:t>grenzt</a:t>
            </a:r>
            <a:r>
              <a:rPr lang="en-US" sz="2000" dirty="0" smtClean="0"/>
              <a:t> an </a:t>
            </a:r>
            <a:r>
              <a:rPr lang="en-US" sz="2000" dirty="0" err="1" smtClean="0"/>
              <a:t>Polen</a:t>
            </a:r>
            <a:r>
              <a:rPr lang="en-US" sz="2000" dirty="0" smtClean="0"/>
              <a:t> und die </a:t>
            </a:r>
            <a:r>
              <a:rPr lang="en-US" sz="2000" dirty="0" err="1" smtClean="0"/>
              <a:t>Tschechische</a:t>
            </a:r>
            <a:r>
              <a:rPr lang="en-US" sz="2000" dirty="0" smtClean="0"/>
              <a:t> </a:t>
            </a:r>
            <a:r>
              <a:rPr lang="en-US" sz="2000" dirty="0" err="1" smtClean="0"/>
              <a:t>Republik</a:t>
            </a:r>
            <a:r>
              <a:rPr lang="en-US" sz="2000" dirty="0" smtClean="0"/>
              <a:t>.  Dresden </a:t>
            </a:r>
            <a:r>
              <a:rPr lang="en-US" sz="2000" dirty="0" err="1" smtClean="0"/>
              <a:t>wurde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Zweiten</a:t>
            </a:r>
            <a:r>
              <a:rPr lang="en-US" sz="2000" dirty="0" smtClean="0"/>
              <a:t> </a:t>
            </a:r>
            <a:r>
              <a:rPr lang="en-US" sz="2000" dirty="0" err="1" smtClean="0"/>
              <a:t>Weltkrieg</a:t>
            </a:r>
            <a:r>
              <a:rPr lang="en-US" sz="2000" dirty="0" smtClean="0"/>
              <a:t>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Jahre</a:t>
            </a:r>
            <a:r>
              <a:rPr lang="en-US" sz="2000" dirty="0" smtClean="0"/>
              <a:t> 1945 von </a:t>
            </a:r>
            <a:r>
              <a:rPr lang="en-US" sz="2000" dirty="0" err="1" smtClean="0"/>
              <a:t>Bomben</a:t>
            </a:r>
            <a:r>
              <a:rPr lang="en-US" sz="2000" dirty="0" smtClean="0"/>
              <a:t> </a:t>
            </a:r>
            <a:r>
              <a:rPr lang="en-US" sz="2000" dirty="0" err="1" smtClean="0"/>
              <a:t>zerst</a:t>
            </a:r>
            <a:r>
              <a:rPr lang="en-US" sz="2000" dirty="0" err="1"/>
              <a:t>ö</a:t>
            </a:r>
            <a:r>
              <a:rPr lang="en-US" sz="2000" dirty="0" err="1" smtClean="0"/>
              <a:t>rt</a:t>
            </a:r>
            <a:r>
              <a:rPr lang="en-US" sz="2000" dirty="0" smtClean="0"/>
              <a:t>.  In Dresden </a:t>
            </a:r>
            <a:r>
              <a:rPr lang="en-US" sz="2000" dirty="0" err="1" smtClean="0"/>
              <a:t>findet</a:t>
            </a:r>
            <a:r>
              <a:rPr lang="en-US" sz="2000" dirty="0" smtClean="0"/>
              <a:t> man </a:t>
            </a:r>
            <a:r>
              <a:rPr lang="en-US" sz="2000" dirty="0" err="1" smtClean="0"/>
              <a:t>heute</a:t>
            </a:r>
            <a:r>
              <a:rPr lang="en-US" sz="2000" dirty="0" smtClean="0"/>
              <a:t> die </a:t>
            </a:r>
            <a:r>
              <a:rPr lang="en-US" sz="2000" dirty="0" err="1" smtClean="0"/>
              <a:t>bekannte</a:t>
            </a:r>
            <a:r>
              <a:rPr lang="en-US" sz="2000" dirty="0" smtClean="0"/>
              <a:t> </a:t>
            </a:r>
            <a:r>
              <a:rPr lang="en-US" sz="2000" dirty="0" err="1" smtClean="0"/>
              <a:t>Frauenkirche</a:t>
            </a:r>
            <a:r>
              <a:rPr lang="en-US" sz="2000" dirty="0" smtClean="0"/>
              <a:t>, die </a:t>
            </a:r>
            <a:r>
              <a:rPr lang="en-US" sz="2000" dirty="0" err="1" smtClean="0"/>
              <a:t>ganz</a:t>
            </a:r>
            <a:r>
              <a:rPr lang="en-US" sz="2000" dirty="0" smtClean="0"/>
              <a:t> </a:t>
            </a:r>
            <a:r>
              <a:rPr lang="en-US" sz="2000" dirty="0" err="1" smtClean="0"/>
              <a:t>neu</a:t>
            </a:r>
            <a:r>
              <a:rPr lang="en-US" sz="2000" dirty="0" smtClean="0"/>
              <a:t> </a:t>
            </a:r>
            <a:r>
              <a:rPr lang="en-US" sz="2000" dirty="0" err="1" smtClean="0"/>
              <a:t>gebaut</a:t>
            </a:r>
            <a:r>
              <a:rPr lang="en-US" sz="2000" dirty="0" smtClean="0"/>
              <a:t> </a:t>
            </a:r>
            <a:r>
              <a:rPr lang="en-US" sz="2000" dirty="0" err="1" smtClean="0"/>
              <a:t>wurde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922" b="15922"/>
          <a:stretch>
            <a:fillRect/>
          </a:stretch>
        </p:blipFill>
        <p:spPr bwMode="auto">
          <a:xfrm>
            <a:off x="2819400" y="2895600"/>
            <a:ext cx="2022231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85800"/>
            <a:ext cx="315014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09600"/>
            <a:ext cx="2819400" cy="186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819400" cy="187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772400" y="213360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Dresden </a:t>
            </a:r>
            <a:r>
              <a:rPr lang="en-US" sz="1000" dirty="0" err="1" smtClean="0"/>
              <a:t>heute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2590800"/>
            <a:ext cx="1920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Dresden </a:t>
            </a:r>
            <a:r>
              <a:rPr lang="en-US" sz="1000" dirty="0" err="1" smtClean="0"/>
              <a:t>nach</a:t>
            </a:r>
            <a:r>
              <a:rPr lang="en-US" sz="1000" dirty="0" smtClean="0"/>
              <a:t> </a:t>
            </a:r>
            <a:r>
              <a:rPr lang="en-US" sz="1000" dirty="0" err="1" smtClean="0"/>
              <a:t>dem</a:t>
            </a:r>
            <a:r>
              <a:rPr lang="en-US" sz="1000" dirty="0" smtClean="0"/>
              <a:t>  </a:t>
            </a:r>
            <a:r>
              <a:rPr lang="en-US" sz="1000" dirty="0" err="1"/>
              <a:t>Z</a:t>
            </a:r>
            <a:r>
              <a:rPr lang="en-US" sz="1000" dirty="0" err="1" smtClean="0"/>
              <a:t>weiten</a:t>
            </a:r>
            <a:r>
              <a:rPr lang="en-US" sz="1000" dirty="0" smtClean="0"/>
              <a:t> </a:t>
            </a:r>
            <a:r>
              <a:rPr lang="en-US" sz="1000" dirty="0" err="1" smtClean="0"/>
              <a:t>Weltkrieg</a:t>
            </a:r>
            <a:endParaRPr lang="en-US" sz="1000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819400"/>
            <a:ext cx="142691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Sachsen-Anhalt = </a:t>
            </a:r>
            <a:r>
              <a:rPr lang="en-US" dirty="0" err="1" smtClean="0"/>
              <a:t>Bundesland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Magdeburg = </a:t>
            </a:r>
            <a:r>
              <a:rPr lang="en-US" dirty="0" err="1" smtClean="0"/>
              <a:t>Hauptstadt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Einwohner</a:t>
            </a:r>
            <a:r>
              <a:rPr lang="en-US" dirty="0" smtClean="0"/>
              <a:t> = 2,4 </a:t>
            </a:r>
            <a:r>
              <a:rPr lang="en-US" dirty="0" err="1" smtClean="0"/>
              <a:t>Millionen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Sachsen-</a:t>
            </a:r>
            <a:br>
              <a:rPr lang="en-US" sz="2000" dirty="0" smtClean="0"/>
            </a:br>
            <a:r>
              <a:rPr lang="en-US" sz="2000" dirty="0" err="1" smtClean="0"/>
              <a:t>Anhalt</a:t>
            </a:r>
            <a:r>
              <a:rPr lang="en-US" sz="2000" dirty="0" smtClean="0"/>
              <a:t> war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Bundesland</a:t>
            </a:r>
            <a:r>
              <a:rPr lang="en-US" sz="2000" dirty="0" smtClean="0"/>
              <a:t> in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ehemaligen</a:t>
            </a:r>
            <a:r>
              <a:rPr lang="en-US" sz="2000" dirty="0" smtClean="0"/>
              <a:t> DDR (Deutsche </a:t>
            </a:r>
            <a:r>
              <a:rPr lang="en-US" sz="2000" dirty="0" err="1" smtClean="0"/>
              <a:t>Demokratische</a:t>
            </a:r>
            <a:r>
              <a:rPr lang="en-US" sz="2000" dirty="0" smtClean="0"/>
              <a:t> </a:t>
            </a:r>
            <a:r>
              <a:rPr lang="en-US" sz="2000" dirty="0" err="1" smtClean="0"/>
              <a:t>Republik</a:t>
            </a:r>
            <a:r>
              <a:rPr lang="en-US" sz="2000" dirty="0" smtClean="0"/>
              <a:t>).  </a:t>
            </a:r>
            <a:r>
              <a:rPr lang="en-US" sz="2000" dirty="0" err="1" smtClean="0"/>
              <a:t>Hier</a:t>
            </a:r>
            <a:r>
              <a:rPr lang="en-US" sz="2000" dirty="0" smtClean="0"/>
              <a:t> </a:t>
            </a:r>
            <a:r>
              <a:rPr lang="en-US" sz="2000" dirty="0" err="1" smtClean="0"/>
              <a:t>findet</a:t>
            </a:r>
            <a:r>
              <a:rPr lang="en-US" sz="2000" dirty="0" smtClean="0"/>
              <a:t> man das </a:t>
            </a:r>
            <a:r>
              <a:rPr lang="en-US" sz="2000" dirty="0" err="1"/>
              <a:t>schönste</a:t>
            </a:r>
            <a:r>
              <a:rPr lang="en-US" sz="2000" dirty="0"/>
              <a:t> </a:t>
            </a:r>
            <a:r>
              <a:rPr lang="en-US" sz="2000" dirty="0" smtClean="0"/>
              <a:t>Harz </a:t>
            </a:r>
            <a:r>
              <a:rPr lang="en-US" sz="2000" dirty="0" err="1" smtClean="0"/>
              <a:t>Gebirge</a:t>
            </a:r>
            <a:r>
              <a:rPr lang="en-US" sz="2000" dirty="0" smtClean="0"/>
              <a:t>.  Die </a:t>
            </a:r>
            <a:r>
              <a:rPr lang="en-US" sz="2000" dirty="0" err="1" smtClean="0"/>
              <a:t>aelteste</a:t>
            </a:r>
            <a:r>
              <a:rPr lang="en-US" sz="2000" dirty="0" smtClean="0"/>
              <a:t> </a:t>
            </a:r>
            <a:r>
              <a:rPr lang="en-US" sz="2000" dirty="0" err="1" smtClean="0"/>
              <a:t>Schokoladenfabrik</a:t>
            </a:r>
            <a:r>
              <a:rPr lang="en-US" sz="2000" dirty="0" smtClean="0"/>
              <a:t> </a:t>
            </a:r>
            <a:r>
              <a:rPr lang="en-US" sz="2000" dirty="0" err="1" smtClean="0"/>
              <a:t>findet</a:t>
            </a:r>
            <a:r>
              <a:rPr lang="en-US" sz="2000" dirty="0" smtClean="0"/>
              <a:t> man in Halle in Sachsen-Anhalt.  Die </a:t>
            </a:r>
            <a:r>
              <a:rPr lang="en-US" sz="2000" dirty="0" err="1" smtClean="0"/>
              <a:t>gr</a:t>
            </a:r>
            <a:r>
              <a:rPr lang="en-US" sz="2000" dirty="0" err="1"/>
              <a:t>ö</a:t>
            </a:r>
            <a:r>
              <a:rPr lang="en-US" sz="2000" dirty="0" err="1" smtClean="0"/>
              <a:t>sste</a:t>
            </a:r>
            <a:r>
              <a:rPr lang="en-US" sz="2000" dirty="0" smtClean="0"/>
              <a:t> </a:t>
            </a:r>
            <a:r>
              <a:rPr lang="en-US" sz="2000" dirty="0" err="1" smtClean="0"/>
              <a:t>Stadt</a:t>
            </a:r>
            <a:r>
              <a:rPr lang="en-US" sz="2000" dirty="0" smtClean="0"/>
              <a:t> in Sachsen-Anhalt </a:t>
            </a:r>
            <a:r>
              <a:rPr lang="en-US" sz="2000" dirty="0" err="1" smtClean="0"/>
              <a:t>heisst</a:t>
            </a:r>
            <a:r>
              <a:rPr lang="en-US" sz="2000" dirty="0" smtClean="0"/>
              <a:t> Magdeburg.  </a:t>
            </a:r>
            <a:endParaRPr 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33400"/>
            <a:ext cx="2257425" cy="269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23" b="1423"/>
          <a:stretch>
            <a:fillRect/>
          </a:stretch>
        </p:blipFill>
        <p:spPr bwMode="auto">
          <a:xfrm>
            <a:off x="2895600" y="533400"/>
            <a:ext cx="3876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343400" y="3048000"/>
            <a:ext cx="1366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rgbClr val="FFFF00"/>
                </a:solidFill>
              </a:rPr>
              <a:t>Magdeburger</a:t>
            </a:r>
            <a:r>
              <a:rPr lang="en-US" sz="1100" dirty="0" smtClean="0">
                <a:solidFill>
                  <a:srgbClr val="FFFF00"/>
                </a:solidFill>
              </a:rPr>
              <a:t> Dom</a:t>
            </a:r>
            <a:endParaRPr lang="en-US" sz="1100" dirty="0">
              <a:solidFill>
                <a:srgbClr val="FFFF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0"/>
            <a:ext cx="2619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5052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76600" y="3657600"/>
            <a:ext cx="1362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Harz </a:t>
            </a:r>
            <a:r>
              <a:rPr lang="en-US" sz="1100" dirty="0" err="1" smtClean="0">
                <a:solidFill>
                  <a:srgbClr val="FFFF00"/>
                </a:solidFill>
              </a:rPr>
              <a:t>Mittelgebirge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7724</TotalTime>
  <Words>850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Georgia</vt:lpstr>
      <vt:lpstr>Wingdings</vt:lpstr>
      <vt:lpstr>Wingdings 2</vt:lpstr>
      <vt:lpstr>Civic</vt:lpstr>
      <vt:lpstr>Die Bundesrepublik Deutschland</vt:lpstr>
      <vt:lpstr>Bayern = Bundesland Muenchen = Hauptstadt Einwohner = 12,4 Millionen</vt:lpstr>
      <vt:lpstr>Baden Wuerttemberg = Bundesland Stuttgart = Hauptstadt Einwohner = 10,7 Millionen</vt:lpstr>
      <vt:lpstr>Saarland = Bundesland Saarbruecken = Hauptstadt Einwohner = 1,1 Millionen</vt:lpstr>
      <vt:lpstr>Rheinland-Pfalz = Bundesland Mainz = Hauptstadt Einwohner = 4,1 Millionen</vt:lpstr>
      <vt:lpstr>Hessen = Bundesland Wiesbaden = Hauptstadt Einwohner = 6,1 Millionen</vt:lpstr>
      <vt:lpstr>Thueringen = Bundesland Erfurt = Hauptstadt Einwohner = 2,4 Millionen</vt:lpstr>
      <vt:lpstr>Sachsen = Bundesland Dresden = Hauptstadt Einwohner = 4,2 Millionen </vt:lpstr>
      <vt:lpstr>Sachsen-Anhalt = Bundesland Magdeburg = Hauptstadt Einwohner = 2,4 Millionen</vt:lpstr>
      <vt:lpstr>Niedersachsen = Bundesland Hannover = Hauptstadt Einwohner = 8 Millionen</vt:lpstr>
      <vt:lpstr>Nordrhein-Westfalen = Bundesland Duesseldorf = Hauptstadt Einwohner = 18 Millionen</vt:lpstr>
      <vt:lpstr>Brandenburg = Bundesland Potsdam = Hauptstadt Einwohner = 2,6 Millionen</vt:lpstr>
      <vt:lpstr>Mecklenburg-Vorpommern = Bundesland Schwerin = Hauptstadt Einwohner = 1,6 Millionen</vt:lpstr>
      <vt:lpstr>Schleswig-Holstein = Bundesland Kiel = Hauptstadt Einwohner = 2,8 Millionen  </vt:lpstr>
      <vt:lpstr>Berlin = Stadtstaat Hauptstadt von Deutschland Einwohner = 3,4 Millionen</vt:lpstr>
      <vt:lpstr>Bremen = Stadtstaat Einwohner = 664.000</vt:lpstr>
      <vt:lpstr>Hamburg = Stadtstaat Einwohner = 1,8 Millionen</vt:lpstr>
    </vt:vector>
  </TitlesOfParts>
  <Company>Austin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Bundesrepublik Deutschland</dc:title>
  <dc:creator>Windows User</dc:creator>
  <cp:lastModifiedBy>Keri Jaworski</cp:lastModifiedBy>
  <cp:revision>115</cp:revision>
  <dcterms:created xsi:type="dcterms:W3CDTF">2012-02-03T16:38:32Z</dcterms:created>
  <dcterms:modified xsi:type="dcterms:W3CDTF">2017-02-15T18:55:11Z</dcterms:modified>
</cp:coreProperties>
</file>